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9"/>
  </p:notesMasterIdLst>
  <p:sldIdLst>
    <p:sldId id="275" r:id="rId2"/>
    <p:sldId id="308" r:id="rId3"/>
    <p:sldId id="309" r:id="rId4"/>
    <p:sldId id="321" r:id="rId5"/>
    <p:sldId id="339" r:id="rId6"/>
    <p:sldId id="338" r:id="rId7"/>
    <p:sldId id="340" r:id="rId8"/>
    <p:sldId id="319" r:id="rId9"/>
    <p:sldId id="335" r:id="rId10"/>
    <p:sldId id="341" r:id="rId11"/>
    <p:sldId id="344" r:id="rId12"/>
    <p:sldId id="343" r:id="rId13"/>
    <p:sldId id="342" r:id="rId14"/>
    <p:sldId id="337" r:id="rId15"/>
    <p:sldId id="306" r:id="rId16"/>
    <p:sldId id="334" r:id="rId17"/>
    <p:sldId id="273"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1BE"/>
    <a:srgbClr val="FFFFFF"/>
    <a:srgbClr val="FEFCF8"/>
    <a:srgbClr val="FEFBF4"/>
    <a:srgbClr val="FFFBF5"/>
    <a:srgbClr val="FEFBF7"/>
    <a:srgbClr val="B86222"/>
    <a:srgbClr val="114374"/>
    <a:srgbClr val="004174"/>
    <a:srgbClr val="003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7255" autoAdjust="0"/>
  </p:normalViewPr>
  <p:slideViewPr>
    <p:cSldViewPr snapToGrid="0">
      <p:cViewPr varScale="1">
        <p:scale>
          <a:sx n="63" d="100"/>
          <a:sy n="63" d="100"/>
        </p:scale>
        <p:origin x="1805" y="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5/18/2025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5400" b="0" i="0" dirty="0">
              <a:solidFill>
                <a:srgbClr val="61738E"/>
              </a:solidFill>
              <a:effectLst/>
              <a:latin typeface="__Source_Sans_Pro_2fe30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5400" b="0" i="0" dirty="0">
                <a:solidFill>
                  <a:srgbClr val="61738E"/>
                </a:solidFill>
                <a:effectLst/>
                <a:latin typeface="__Source_Sans_Pro_2fe30b"/>
              </a:rPr>
              <a: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400" b="0" i="0" dirty="0">
                <a:solidFill>
                  <a:srgbClr val="61738E"/>
                </a:solidFill>
                <a:effectLst/>
                <a:latin typeface="__Source_Sans_Pro_2fe30b"/>
              </a:rPr>
              <a:t>C is a small and simple language to learn – it only has 32 keywords. </a:t>
            </a: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C continues to thrive because of its unmatched </a:t>
            </a:r>
            <a:r>
              <a:rPr lang="en-US" sz="4000" b="1" dirty="0"/>
              <a:t>speed</a:t>
            </a:r>
            <a:r>
              <a:rPr lang="en-US" sz="4000" dirty="0"/>
              <a:t>, </a:t>
            </a:r>
            <a:r>
              <a:rPr lang="en-US" sz="4000" b="1" dirty="0"/>
              <a:t>portability</a:t>
            </a:r>
            <a:r>
              <a:rPr lang="en-US" sz="4000" dirty="0"/>
              <a:t>, and </a:t>
            </a:r>
            <a:r>
              <a:rPr lang="en-US" sz="4000" b="1" dirty="0"/>
              <a:t>low-level control</a:t>
            </a:r>
            <a:r>
              <a:rPr lang="en-US" sz="4000" dirty="0"/>
              <a:t>, making it essential in areas where performance and efficiency are critical.</a:t>
            </a:r>
          </a:p>
          <a:p>
            <a:pPr algn="l">
              <a:buFont typeface="Arial" panose="020B0604020202020204" pitchFamily="34" charset="0"/>
              <a:buChar char="•"/>
            </a:pPr>
            <a:r>
              <a:rPr lang="en-US" b="0" i="0" dirty="0">
                <a:solidFill>
                  <a:srgbClr val="61738E"/>
                </a:solidFill>
                <a:effectLst/>
                <a:latin typeface="__Source_Sans_Pro_2fe30b"/>
              </a:rPr>
              <a:t>C is designed for interacting with large software systems.</a:t>
            </a:r>
          </a:p>
          <a:p>
            <a:pPr algn="l">
              <a:buFont typeface="Arial" panose="020B0604020202020204" pitchFamily="34" charset="0"/>
              <a:buChar char="•"/>
            </a:pPr>
            <a:r>
              <a:rPr lang="en-US" b="0" i="0" dirty="0">
                <a:solidFill>
                  <a:srgbClr val="61738E"/>
                </a:solidFill>
                <a:effectLst/>
                <a:latin typeface="__Source_Sans_Pro_2fe30b"/>
              </a:rPr>
              <a:t>C remained a simple and small language that packs a lot of power in its raw performance.</a:t>
            </a:r>
          </a:p>
          <a:p>
            <a:pPr algn="l">
              <a:buFont typeface="Arial" panose="020B0604020202020204" pitchFamily="34" charset="0"/>
              <a:buChar char="•"/>
            </a:pPr>
            <a:r>
              <a:rPr lang="en-US" b="0" i="0" dirty="0">
                <a:solidFill>
                  <a:srgbClr val="61738E"/>
                </a:solidFill>
                <a:effectLst/>
                <a:latin typeface="__Source_Sans_Pro_2fe30b"/>
              </a:rPr>
              <a:t>C maps directly with assembly in a way that assembly maps to machine code. C achieved a sufficient level of abstraction to improve productivity and communicate concepts in a higher-level language. Because of this C is known as a mid-level language.</a:t>
            </a:r>
          </a:p>
          <a:p>
            <a:r>
              <a:rPr lang="en-US" b="1" dirty="0"/>
              <a:t>Where C is used in industry:</a:t>
            </a:r>
          </a:p>
          <a:p>
            <a:pPr>
              <a:buFont typeface="Arial" panose="020B0604020202020204" pitchFamily="34" charset="0"/>
              <a:buChar char="•"/>
            </a:pPr>
            <a:r>
              <a:rPr lang="en-US" b="1" dirty="0"/>
              <a:t>In Microsoft Windows</a:t>
            </a:r>
            <a:r>
              <a:rPr lang="en-US" dirty="0"/>
              <a:t>: The kernel and utilities are written in C, C++, and C#, with some parts in assembly.</a:t>
            </a:r>
          </a:p>
          <a:p>
            <a:pPr>
              <a:buFont typeface="Arial" panose="020B0604020202020204" pitchFamily="34" charset="0"/>
              <a:buChar char="•"/>
            </a:pPr>
            <a:r>
              <a:rPr lang="en-US" b="1" dirty="0"/>
              <a:t>In Linux</a:t>
            </a:r>
            <a:r>
              <a:rPr lang="en-US" dirty="0"/>
              <a:t>: The kernel is entirely written in C (Linus Torvalds considers C the only suitable choice).</a:t>
            </a:r>
          </a:p>
          <a:p>
            <a:pPr>
              <a:buFont typeface="Arial" panose="020B0604020202020204" pitchFamily="34" charset="0"/>
              <a:buChar char="•"/>
            </a:pPr>
            <a:r>
              <a:rPr lang="en-US" b="1" dirty="0"/>
              <a:t>Android</a:t>
            </a:r>
            <a:r>
              <a:rPr lang="en-US" dirty="0"/>
              <a:t>: Built on top of the Linux kernel → uses the C language.</a:t>
            </a:r>
          </a:p>
          <a:p>
            <a:pPr>
              <a:buFont typeface="Arial" panose="020B0604020202020204" pitchFamily="34" charset="0"/>
              <a:buChar char="•"/>
            </a:pPr>
            <a:r>
              <a:rPr lang="en-US" b="1" dirty="0"/>
              <a:t>Databases</a:t>
            </a:r>
            <a:r>
              <a:rPr lang="en-US" dirty="0"/>
              <a:t>: Oracle and MySQL are written in C for efficient memory management.</a:t>
            </a:r>
          </a:p>
          <a:p>
            <a:pPr>
              <a:buFont typeface="Arial" panose="020B0604020202020204" pitchFamily="34" charset="0"/>
              <a:buChar char="•"/>
            </a:pPr>
            <a:r>
              <a:rPr lang="en-US" b="1" dirty="0"/>
              <a:t>3D Graphics</a:t>
            </a:r>
            <a:r>
              <a:rPr lang="en-US" dirty="0"/>
              <a:t>: Complex scene rendering requires performance – provided by C.</a:t>
            </a:r>
          </a:p>
          <a:p>
            <a:pPr>
              <a:buFont typeface="Arial" panose="020B0604020202020204" pitchFamily="34" charset="0"/>
              <a:buChar char="•"/>
            </a:pPr>
            <a:r>
              <a:rPr lang="en-US" b="1" dirty="0"/>
              <a:t>And for Embedded systems, </a:t>
            </a:r>
            <a:r>
              <a:rPr lang="en-US" dirty="0"/>
              <a:t>C is preferred for its efficiency and low-level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a:t>
            </a:fld>
            <a:endParaRPr lang="en-US"/>
          </a:p>
        </p:txBody>
      </p:sp>
    </p:spTree>
    <p:extLst>
      <p:ext uri="{BB962C8B-B14F-4D97-AF65-F5344CB8AC3E}">
        <p14:creationId xmlns:p14="http://schemas.microsoft.com/office/powerpoint/2010/main" val="322277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process receives a signal in Linux, one of the following </a:t>
            </a:r>
            <a:r>
              <a:rPr lang="en-US" b="1" dirty="0"/>
              <a:t>three things can happen</a:t>
            </a:r>
            <a:r>
              <a:rPr lang="en-US" dirty="0"/>
              <a:t>:</a:t>
            </a:r>
          </a:p>
          <a:p>
            <a:r>
              <a:rPr lang="en-US" b="1" dirty="0"/>
              <a:t>1. Default behavior</a:t>
            </a:r>
          </a:p>
          <a:p>
            <a:r>
              <a:rPr lang="en-US" dirty="0"/>
              <a:t>The process performs the </a:t>
            </a:r>
            <a:r>
              <a:rPr lang="en-US" b="1" dirty="0"/>
              <a:t>default action</a:t>
            </a:r>
            <a:r>
              <a:rPr lang="en-US" dirty="0"/>
              <a:t> associated with the signal.</a:t>
            </a:r>
          </a:p>
          <a:p>
            <a:r>
              <a:rPr lang="en-US" b="1" dirty="0"/>
              <a:t>Example:</a:t>
            </a:r>
            <a:br>
              <a:rPr lang="en-US" dirty="0"/>
            </a:br>
            <a:r>
              <a:rPr lang="en-US" dirty="0"/>
              <a:t>If a process receives SIGTERM, the default action is to </a:t>
            </a:r>
            <a:r>
              <a:rPr lang="en-US" b="1" dirty="0"/>
              <a:t>terminate the process</a:t>
            </a:r>
            <a:r>
              <a:rPr lang="en-US" dirty="0"/>
              <a:t>.</a:t>
            </a:r>
          </a:p>
          <a:p>
            <a:r>
              <a:rPr lang="en-US" b="1" dirty="0"/>
              <a:t>2. Custom signal handling</a:t>
            </a:r>
          </a:p>
          <a:p>
            <a:r>
              <a:rPr lang="en-US" dirty="0"/>
              <a:t>The process defines a </a:t>
            </a:r>
            <a:r>
              <a:rPr lang="en-US" b="1" dirty="0"/>
              <a:t>custom function</a:t>
            </a:r>
            <a:r>
              <a:rPr lang="en-US" dirty="0"/>
              <a:t> (a signal handler) that is executed when the signal is received.</a:t>
            </a:r>
          </a:p>
          <a:p>
            <a:r>
              <a:rPr lang="en-US" b="1" dirty="0"/>
              <a:t>Example:</a:t>
            </a:r>
            <a:br>
              <a:rPr lang="en-US" dirty="0"/>
            </a:br>
            <a:r>
              <a:rPr lang="en-US" dirty="0"/>
              <a:t>On receiving SIGTERM, instead of terminating immediately, the process may write a "Goodbye" message to a file or save its current state for debugging.</a:t>
            </a:r>
          </a:p>
          <a:p>
            <a:r>
              <a:rPr lang="en-US" b="1" dirty="0"/>
              <a:t>3. Ignoring the signal</a:t>
            </a:r>
          </a:p>
          <a:p>
            <a:r>
              <a:rPr lang="en-US" dirty="0"/>
              <a:t>The process explicitly chooses to </a:t>
            </a:r>
            <a:r>
              <a:rPr lang="en-US" b="1" dirty="0"/>
              <a:t>ignore the signal</a:t>
            </a:r>
            <a:r>
              <a:rPr lang="en-US" dirty="0"/>
              <a:t> using signal(SIGTERM, SIG_IGN).</a:t>
            </a:r>
          </a:p>
          <a:p>
            <a:r>
              <a:rPr lang="en-US" b="1" dirty="0"/>
              <a:t>Example:</a:t>
            </a:r>
            <a:br>
              <a:rPr lang="en-US" dirty="0"/>
            </a:br>
            <a:r>
              <a:rPr lang="en-US" dirty="0"/>
              <a:t>A process may ignore SIGINT (</a:t>
            </a:r>
            <a:r>
              <a:rPr lang="en-US" dirty="0" err="1"/>
              <a:t>Ctrl+C</a:t>
            </a:r>
            <a:r>
              <a:rPr lang="en-US" dirty="0"/>
              <a:t>) if it wants to stay running even when the user tries to interrupt it.</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11</a:t>
            </a:fld>
            <a:endParaRPr lang="en-US"/>
          </a:p>
        </p:txBody>
      </p:sp>
    </p:spTree>
    <p:extLst>
      <p:ext uri="{BB962C8B-B14F-4D97-AF65-F5344CB8AC3E}">
        <p14:creationId xmlns:p14="http://schemas.microsoft.com/office/powerpoint/2010/main" val="1641105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kill() is a C function that sends a signal to:</a:t>
            </a:r>
          </a:p>
          <a:p>
            <a:pPr>
              <a:buFont typeface="Arial" panose="020B0604020202020204" pitchFamily="34" charset="0"/>
              <a:buChar char="•"/>
            </a:pPr>
            <a:r>
              <a:rPr lang="en-US" dirty="0"/>
              <a:t>a </a:t>
            </a:r>
            <a:r>
              <a:rPr lang="en-US" b="1" dirty="0"/>
              <a:t>single process</a:t>
            </a:r>
            <a:endParaRPr lang="en-US" dirty="0"/>
          </a:p>
          <a:p>
            <a:pPr>
              <a:buFont typeface="Arial" panose="020B0604020202020204" pitchFamily="34" charset="0"/>
              <a:buChar char="•"/>
            </a:pPr>
            <a:r>
              <a:rPr lang="en-US" dirty="0"/>
              <a:t>a </a:t>
            </a:r>
            <a:r>
              <a:rPr lang="en-US" b="1" dirty="0"/>
              <a:t>group of processes</a:t>
            </a:r>
            <a:endParaRPr lang="en-US" dirty="0"/>
          </a:p>
          <a:p>
            <a:pPr>
              <a:buFont typeface="Arial" panose="020B0604020202020204" pitchFamily="34" charset="0"/>
              <a:buChar char="•"/>
            </a:pPr>
            <a:r>
              <a:rPr lang="en-US" dirty="0"/>
              <a:t>or </a:t>
            </a:r>
            <a:r>
              <a:rPr lang="en-US" b="1" dirty="0"/>
              <a:t>all processes</a:t>
            </a:r>
            <a:r>
              <a:rPr lang="en-US" dirty="0"/>
              <a:t> the user has permission to signal</a:t>
            </a:r>
          </a:p>
          <a:p>
            <a:pPr>
              <a:buFont typeface="Arial" panose="020B0604020202020204" pitchFamily="34" charset="0"/>
              <a:buChar char="•"/>
            </a:pPr>
            <a:r>
              <a:rPr lang="en-US" dirty="0" err="1"/>
              <a:t>pid</a:t>
            </a:r>
            <a:r>
              <a:rPr lang="en-US" dirty="0"/>
              <a:t>: tells </a:t>
            </a:r>
            <a:r>
              <a:rPr lang="en-US" b="1" dirty="0"/>
              <a:t>which process or group</a:t>
            </a:r>
            <a:r>
              <a:rPr lang="en-US" dirty="0"/>
              <a:t> to send the signal to</a:t>
            </a:r>
          </a:p>
          <a:p>
            <a:pPr>
              <a:buFont typeface="Arial" panose="020B0604020202020204" pitchFamily="34" charset="0"/>
              <a:buChar char="•"/>
            </a:pPr>
            <a:r>
              <a:rPr lang="en-US" dirty="0"/>
              <a:t>sig: tells </a:t>
            </a:r>
            <a:r>
              <a:rPr lang="en-US" b="1" dirty="0"/>
              <a:t>what signal</a:t>
            </a:r>
            <a:r>
              <a:rPr lang="en-US" dirty="0"/>
              <a:t> to send (e.g., SIGTERM, SIGKILL, etc.)</a:t>
            </a:r>
          </a:p>
          <a:p>
            <a:pPr>
              <a:buFont typeface="Arial" panose="020B0604020202020204" pitchFamily="34" charset="0"/>
              <a:buChar char="•"/>
            </a:pPr>
            <a:r>
              <a:rPr lang="en-US" dirty="0"/>
              <a:t>The kill() function </a:t>
            </a:r>
            <a:r>
              <a:rPr lang="en-US" b="1" dirty="0"/>
              <a:t>does not necessarily "kill" a process</a:t>
            </a:r>
            <a:r>
              <a:rPr lang="en-US" dirty="0"/>
              <a:t> – it </a:t>
            </a:r>
            <a:r>
              <a:rPr lang="en-US" b="1" dirty="0"/>
              <a:t>sends a signal</a:t>
            </a:r>
            <a:r>
              <a:rPr lang="en-US" dirty="0"/>
              <a:t>.</a:t>
            </a:r>
            <a:br>
              <a:rPr lang="en-US" dirty="0"/>
            </a:br>
            <a:r>
              <a:rPr lang="en-US" dirty="0"/>
              <a:t>What the signal does depends on </a:t>
            </a:r>
            <a:r>
              <a:rPr lang="en-US" b="1" dirty="0"/>
              <a:t>its type</a:t>
            </a:r>
            <a:r>
              <a:rPr lang="en-US" dirty="0"/>
              <a:t> and how the </a:t>
            </a:r>
            <a:r>
              <a:rPr lang="en-US" b="1" dirty="0"/>
              <a:t>target process handles it</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shortcut</a:t>
            </a:r>
            <a:r>
              <a:rPr lang="en-US" dirty="0"/>
              <a:t> that sends the SIGKILL signal to process </a:t>
            </a:r>
            <a:r>
              <a:rPr lang="en-US" b="1" dirty="0"/>
              <a:t>1234</a:t>
            </a:r>
            <a:r>
              <a:rPr lang="en-US" dirty="0"/>
              <a:t>, using the </a:t>
            </a:r>
            <a:r>
              <a:rPr lang="en-US" b="1" dirty="0"/>
              <a:t>C kill() function</a:t>
            </a:r>
            <a:r>
              <a:rPr lang="en-US" dirty="0"/>
              <a:t> behind the scenes.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12</a:t>
            </a:fld>
            <a:endParaRPr lang="en-US"/>
          </a:p>
        </p:txBody>
      </p:sp>
    </p:spTree>
    <p:extLst>
      <p:ext uri="{BB962C8B-B14F-4D97-AF65-F5344CB8AC3E}">
        <p14:creationId xmlns:p14="http://schemas.microsoft.com/office/powerpoint/2010/main" val="186720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SIGKILL (9) – Immediately terminates a process.</a:t>
            </a:r>
          </a:p>
          <a:p>
            <a:r>
              <a:rPr lang="en-US" sz="700" dirty="0"/>
              <a:t>🔒 Cannot be caught, blocked, or ignored.</a:t>
            </a:r>
          </a:p>
          <a:p>
            <a:r>
              <a:rPr lang="en-US" sz="700" dirty="0"/>
              <a:t>SIGTERM (15) – Politely asks the process to terminate gracefully.</a:t>
            </a:r>
          </a:p>
          <a:p>
            <a:r>
              <a:rPr lang="en-US" sz="700" dirty="0"/>
              <a:t>✅ Can be caught and handled (e.g., to clean up).</a:t>
            </a:r>
          </a:p>
          <a:p>
            <a:r>
              <a:rPr lang="en-US" sz="700" dirty="0"/>
              <a:t>SIGSTOP (19) – Pauses (suspends) a process.</a:t>
            </a:r>
          </a:p>
          <a:p>
            <a:r>
              <a:rPr lang="en-US" sz="700" dirty="0"/>
              <a:t>🔒 Cannot be caught or ignored.</a:t>
            </a:r>
          </a:p>
          <a:p>
            <a:r>
              <a:rPr lang="en-US" sz="700" dirty="0"/>
              <a:t>SIGCONT (18) – Resumes a process that was paused with SIGSTOP.</a:t>
            </a:r>
          </a:p>
          <a:p>
            <a:endParaRPr lang="en-US" sz="700" dirty="0"/>
          </a:p>
          <a:p>
            <a:endParaRPr lang="en-US" sz="700" dirty="0"/>
          </a:p>
          <a:p>
            <a:r>
              <a:rPr lang="en-US" sz="700" dirty="0"/>
              <a:t>man 7 signal for full list</a:t>
            </a:r>
          </a:p>
          <a:p>
            <a:endParaRPr lang="en-US" sz="700" dirty="0"/>
          </a:p>
        </p:txBody>
      </p:sp>
      <p:sp>
        <p:nvSpPr>
          <p:cNvPr id="4" name="Slide Number Placeholder 3"/>
          <p:cNvSpPr>
            <a:spLocks noGrp="1"/>
          </p:cNvSpPr>
          <p:nvPr>
            <p:ph type="sldNum" sz="quarter" idx="5"/>
          </p:nvPr>
        </p:nvSpPr>
        <p:spPr/>
        <p:txBody>
          <a:bodyPr/>
          <a:lstStyle/>
          <a:p>
            <a:fld id="{FB60B253-91B2-42EF-902E-7B0EDCDE84FA}" type="slidenum">
              <a:rPr lang="en-US" smtClean="0"/>
              <a:t>13</a:t>
            </a:fld>
            <a:endParaRPr lang="en-US"/>
          </a:p>
        </p:txBody>
      </p:sp>
    </p:spTree>
    <p:extLst>
      <p:ext uri="{BB962C8B-B14F-4D97-AF65-F5344CB8AC3E}">
        <p14:creationId xmlns:p14="http://schemas.microsoft.com/office/powerpoint/2010/main" val="129078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err="1">
                <a:solidFill>
                  <a:srgbClr val="000000"/>
                </a:solidFill>
                <a:effectLst/>
                <a:latin typeface="Cambria" panose="02040503050406030204" pitchFamily="18" charset="0"/>
              </a:rPr>
              <a:t>Prioritățile</a:t>
            </a:r>
            <a:r>
              <a:rPr lang="en-US" sz="1800" b="0" i="0" dirty="0">
                <a:solidFill>
                  <a:srgbClr val="000000"/>
                </a:solidFill>
                <a:effectLst/>
                <a:latin typeface="Cambria" panose="02040503050406030204" pitchFamily="18" charset="0"/>
              </a:rPr>
              <a:t> </a:t>
            </a:r>
            <a:r>
              <a:rPr lang="en-US" sz="1800" b="0" i="0" dirty="0" err="1">
                <a:solidFill>
                  <a:srgbClr val="000000"/>
                </a:solidFill>
                <a:effectLst/>
                <a:latin typeface="Cambria" panose="02040503050406030204" pitchFamily="18" charset="0"/>
              </a:rPr>
              <a:t>proceselor</a:t>
            </a:r>
            <a:r>
              <a:rPr lang="en-US" sz="1800" b="0" i="0" dirty="0">
                <a:solidFill>
                  <a:srgbClr val="000000"/>
                </a:solidFill>
                <a:effectLst/>
                <a:latin typeface="Cambria" panose="02040503050406030204" pitchFamily="18" charset="0"/>
              </a:rPr>
              <a:t> sunt </a:t>
            </a:r>
            <a:r>
              <a:rPr lang="en-US" sz="1800" b="0" i="0" dirty="0" err="1">
                <a:solidFill>
                  <a:srgbClr val="000000"/>
                </a:solidFill>
                <a:effectLst/>
                <a:latin typeface="Cambria" panose="02040503050406030204" pitchFamily="18" charset="0"/>
              </a:rPr>
              <a:t>gestionate</a:t>
            </a:r>
            <a:r>
              <a:rPr lang="en-US" sz="1800" b="0" i="0" dirty="0">
                <a:solidFill>
                  <a:srgbClr val="000000"/>
                </a:solidFill>
                <a:effectLst/>
                <a:latin typeface="Cambria" panose="02040503050406030204" pitchFamily="18" charset="0"/>
              </a:rPr>
              <a:t> cu 'nice' </a:t>
            </a:r>
            <a:r>
              <a:rPr lang="en-US" sz="1800" b="0" i="0" dirty="0" err="1">
                <a:solidFill>
                  <a:srgbClr val="000000"/>
                </a:solidFill>
                <a:effectLst/>
                <a:latin typeface="Cambria" panose="02040503050406030204" pitchFamily="18" charset="0"/>
              </a:rPr>
              <a:t>și</a:t>
            </a:r>
            <a:r>
              <a:rPr lang="en-US" sz="1800" b="0" i="0" dirty="0">
                <a:solidFill>
                  <a:srgbClr val="000000"/>
                </a:solidFill>
                <a:effectLst/>
                <a:latin typeface="Cambria" panose="02040503050406030204" pitchFamily="18" charset="0"/>
              </a:rPr>
              <a:t> 'renice'. 'top' </a:t>
            </a:r>
            <a:r>
              <a:rPr lang="en-US" sz="1800" b="0" i="0" dirty="0" err="1">
                <a:solidFill>
                  <a:srgbClr val="000000"/>
                </a:solidFill>
                <a:effectLst/>
                <a:latin typeface="Cambria" panose="02040503050406030204" pitchFamily="18" charset="0"/>
              </a:rPr>
              <a:t>și</a:t>
            </a:r>
            <a:r>
              <a:rPr lang="en-US" sz="1800" b="0" i="0" dirty="0">
                <a:solidFill>
                  <a:srgbClr val="000000"/>
                </a:solidFill>
                <a:effectLst/>
                <a:latin typeface="Cambria" panose="02040503050406030204" pitchFamily="18" charset="0"/>
              </a:rPr>
              <a:t> 'htop' </a:t>
            </a:r>
            <a:r>
              <a:rPr lang="en-US" sz="1800" b="0" i="0" dirty="0" err="1">
                <a:solidFill>
                  <a:srgbClr val="000000"/>
                </a:solidFill>
                <a:effectLst/>
                <a:latin typeface="Cambria" panose="02040503050406030204" pitchFamily="18" charset="0"/>
              </a:rPr>
              <a:t>oferă</a:t>
            </a:r>
            <a:r>
              <a:rPr lang="en-US" sz="1800" b="0" i="0" dirty="0">
                <a:solidFill>
                  <a:srgbClr val="000000"/>
                </a:solidFill>
                <a:effectLst/>
                <a:latin typeface="Cambria" panose="02040503050406030204" pitchFamily="18" charset="0"/>
              </a:rPr>
              <a:t> o </a:t>
            </a:r>
            <a:r>
              <a:rPr lang="en-US" sz="1800" b="0" i="0" dirty="0" err="1">
                <a:solidFill>
                  <a:srgbClr val="000000"/>
                </a:solidFill>
                <a:effectLst/>
                <a:latin typeface="Cambria" panose="02040503050406030204" pitchFamily="18" charset="0"/>
              </a:rPr>
              <a:t>vizualizare</a:t>
            </a:r>
            <a:r>
              <a:rPr lang="en-US" sz="1800" b="0" i="0" dirty="0">
                <a:solidFill>
                  <a:srgbClr val="000000"/>
                </a:solidFill>
                <a:effectLst/>
                <a:latin typeface="Cambria" panose="02040503050406030204" pitchFamily="18" charset="0"/>
              </a:rPr>
              <a:t> live.</a:t>
            </a:r>
            <a:r>
              <a:rPr lang="en-US" sz="1800" b="0" i="0" dirty="0">
                <a:solidFill>
                  <a:srgbClr val="000000"/>
                </a:solidFill>
                <a:effectLst/>
                <a:latin typeface="WordVisiCarriageReturn_MSFontService"/>
              </a:rPr>
              <a:t> </a:t>
            </a:r>
            <a:br>
              <a:rPr lang="en-US" sz="1800" b="0" i="0" dirty="0">
                <a:solidFill>
                  <a:srgbClr val="000000"/>
                </a:solidFill>
                <a:effectLst/>
                <a:latin typeface="WordVisiCarriageReturn_MSFontService"/>
              </a:rPr>
            </a:br>
            <a:r>
              <a:rPr lang="en-US" sz="1800" b="0" i="0" dirty="0">
                <a:solidFill>
                  <a:srgbClr val="000000"/>
                </a:solidFill>
                <a:effectLst/>
                <a:latin typeface="Cambria" panose="02040503050406030204" pitchFamily="18" charset="0"/>
              </a:rPr>
              <a:t>'strace' </a:t>
            </a:r>
            <a:r>
              <a:rPr lang="en-US" sz="1800" b="0" i="0" dirty="0" err="1">
                <a:solidFill>
                  <a:srgbClr val="000000"/>
                </a:solidFill>
                <a:effectLst/>
                <a:latin typeface="Cambria" panose="02040503050406030204" pitchFamily="18" charset="0"/>
              </a:rPr>
              <a:t>monitorizează</a:t>
            </a:r>
            <a:r>
              <a:rPr lang="en-US" sz="1800" b="0" i="0" dirty="0">
                <a:solidFill>
                  <a:srgbClr val="000000"/>
                </a:solidFill>
                <a:effectLst/>
                <a:latin typeface="Cambria" panose="02040503050406030204" pitchFamily="18" charset="0"/>
              </a:rPr>
              <a:t> </a:t>
            </a:r>
            <a:r>
              <a:rPr lang="en-US" sz="1800" b="0" i="0" dirty="0" err="1">
                <a:solidFill>
                  <a:srgbClr val="000000"/>
                </a:solidFill>
                <a:effectLst/>
                <a:latin typeface="Cambria" panose="02040503050406030204" pitchFamily="18" charset="0"/>
              </a:rPr>
              <a:t>apelurile</a:t>
            </a:r>
            <a:r>
              <a:rPr lang="en-US" sz="1800" b="0" i="0" dirty="0">
                <a:solidFill>
                  <a:srgbClr val="000000"/>
                </a:solidFill>
                <a:effectLst/>
                <a:latin typeface="Cambria" panose="02040503050406030204" pitchFamily="18" charset="0"/>
              </a:rPr>
              <a:t> de </a:t>
            </a:r>
            <a:r>
              <a:rPr lang="en-US" sz="1800" b="0" i="0" dirty="0" err="1">
                <a:solidFill>
                  <a:srgbClr val="000000"/>
                </a:solidFill>
                <a:effectLst/>
                <a:latin typeface="Cambria" panose="02040503050406030204" pitchFamily="18" charset="0"/>
              </a:rPr>
              <a:t>sistem</a:t>
            </a:r>
            <a:r>
              <a:rPr lang="en-US" sz="1800" b="0" i="0" dirty="0">
                <a:solidFill>
                  <a:srgbClr val="000000"/>
                </a:solidFill>
                <a:effectLst/>
                <a:latin typeface="Cambria" panose="02040503050406030204" pitchFamily="18" charset="0"/>
              </a:rPr>
              <a:t>. </a:t>
            </a:r>
            <a:endParaRPr lang="en-US" b="0" i="0" dirty="0">
              <a:solidFill>
                <a:srgbClr val="000000"/>
              </a:solidFill>
              <a:effectLst/>
              <a:latin typeface="Cambria" panose="02040503050406030204" pitchFamily="18" charset="0"/>
            </a:endParaRPr>
          </a:p>
          <a:p>
            <a:pPr algn="l" rtl="0" fontAlgn="base"/>
            <a:r>
              <a:rPr lang="en-US" sz="1800" b="0" i="0" dirty="0" err="1">
                <a:solidFill>
                  <a:srgbClr val="000000"/>
                </a:solidFill>
                <a:effectLst/>
                <a:latin typeface="Cambria" panose="02040503050406030204" pitchFamily="18" charset="0"/>
              </a:rPr>
              <a:t>Exemplu</a:t>
            </a:r>
            <a:r>
              <a:rPr lang="en-US" sz="1800" b="0" i="0" dirty="0">
                <a:solidFill>
                  <a:srgbClr val="000000"/>
                </a:solidFill>
                <a:effectLst/>
                <a:latin typeface="Cambria" panose="02040503050406030204" pitchFamily="18" charset="0"/>
              </a:rPr>
              <a:t> </a:t>
            </a:r>
            <a:r>
              <a:rPr lang="en-US" sz="1800" b="0" i="0" dirty="0" err="1">
                <a:solidFill>
                  <a:srgbClr val="000000"/>
                </a:solidFill>
                <a:effectLst/>
                <a:latin typeface="Cambria" panose="02040503050406030204" pitchFamily="18" charset="0"/>
              </a:rPr>
              <a:t>practic</a:t>
            </a:r>
            <a:r>
              <a:rPr lang="en-US" sz="1800" b="0" i="0" dirty="0">
                <a:solidFill>
                  <a:srgbClr val="000000"/>
                </a:solidFill>
                <a:effectLst/>
                <a:latin typeface="Cambria" panose="02040503050406030204" pitchFamily="18" charset="0"/>
              </a:rPr>
              <a:t>: </a:t>
            </a:r>
            <a:endParaRPr lang="en-US" b="0" i="0" dirty="0">
              <a:solidFill>
                <a:srgbClr val="000000"/>
              </a:solidFill>
              <a:effectLst/>
              <a:latin typeface="Cambria" panose="02040503050406030204" pitchFamily="18" charset="0"/>
            </a:endParaRPr>
          </a:p>
          <a:p>
            <a:pPr algn="l" rtl="0" fontAlgn="base">
              <a:buFont typeface="Arial" panose="020B0604020202020204" pitchFamily="34" charset="0"/>
              <a:buChar char="•"/>
            </a:pPr>
            <a:r>
              <a:rPr lang="en-US" sz="1800" b="0" i="0" dirty="0" err="1">
                <a:solidFill>
                  <a:srgbClr val="000000"/>
                </a:solidFill>
                <a:effectLst/>
                <a:latin typeface="Cambria" panose="02040503050406030204" pitchFamily="18" charset="0"/>
              </a:rPr>
              <a:t>Rulează</a:t>
            </a:r>
            <a:r>
              <a:rPr lang="en-US" sz="1800" b="0" i="0" dirty="0">
                <a:solidFill>
                  <a:srgbClr val="000000"/>
                </a:solidFill>
                <a:effectLst/>
                <a:latin typeface="Cambria" panose="02040503050406030204" pitchFamily="18" charset="0"/>
              </a:rPr>
              <a:t> 'nice -n 10 sleep 1000' </a:t>
            </a:r>
            <a:r>
              <a:rPr lang="en-US" sz="1800" b="0" i="0" dirty="0" err="1">
                <a:solidFill>
                  <a:srgbClr val="000000"/>
                </a:solidFill>
                <a:effectLst/>
                <a:latin typeface="Cambria" panose="02040503050406030204" pitchFamily="18" charset="0"/>
              </a:rPr>
              <a:t>pentru</a:t>
            </a:r>
            <a:r>
              <a:rPr lang="en-US" sz="1800" b="0" i="0" dirty="0">
                <a:solidFill>
                  <a:srgbClr val="000000"/>
                </a:solidFill>
                <a:effectLst/>
                <a:latin typeface="Cambria" panose="02040503050406030204" pitchFamily="18" charset="0"/>
              </a:rPr>
              <a:t> a </a:t>
            </a:r>
            <a:r>
              <a:rPr lang="en-US" sz="1800" b="0" i="0" dirty="0" err="1">
                <a:solidFill>
                  <a:srgbClr val="000000"/>
                </a:solidFill>
                <a:effectLst/>
                <a:latin typeface="Cambria" panose="02040503050406030204" pitchFamily="18" charset="0"/>
              </a:rPr>
              <a:t>porni</a:t>
            </a:r>
            <a:r>
              <a:rPr lang="en-US" sz="1800" b="0" i="0" dirty="0">
                <a:solidFill>
                  <a:srgbClr val="000000"/>
                </a:solidFill>
                <a:effectLst/>
                <a:latin typeface="Cambria" panose="02040503050406030204" pitchFamily="18" charset="0"/>
              </a:rPr>
              <a:t> un </a:t>
            </a:r>
            <a:r>
              <a:rPr lang="en-US" sz="1800" b="0" i="0" dirty="0" err="1">
                <a:solidFill>
                  <a:srgbClr val="000000"/>
                </a:solidFill>
                <a:effectLst/>
                <a:latin typeface="Cambria" panose="02040503050406030204" pitchFamily="18" charset="0"/>
              </a:rPr>
              <a:t>proces</a:t>
            </a:r>
            <a:r>
              <a:rPr lang="en-US" sz="1800" b="0" i="0" dirty="0">
                <a:solidFill>
                  <a:srgbClr val="000000"/>
                </a:solidFill>
                <a:effectLst/>
                <a:latin typeface="Cambria" panose="02040503050406030204" pitchFamily="18" charset="0"/>
              </a:rPr>
              <a:t> cu </a:t>
            </a:r>
            <a:r>
              <a:rPr lang="en-US" sz="1800" b="0" i="0" dirty="0" err="1">
                <a:solidFill>
                  <a:srgbClr val="000000"/>
                </a:solidFill>
                <a:effectLst/>
                <a:latin typeface="Cambria" panose="02040503050406030204" pitchFamily="18" charset="0"/>
              </a:rPr>
              <a:t>prioritate</a:t>
            </a:r>
            <a:r>
              <a:rPr lang="en-US" sz="1800" b="0" i="0" dirty="0">
                <a:solidFill>
                  <a:srgbClr val="000000"/>
                </a:solidFill>
                <a:effectLst/>
                <a:latin typeface="Cambria" panose="02040503050406030204" pitchFamily="18" charset="0"/>
              </a:rPr>
              <a:t> </a:t>
            </a:r>
            <a:r>
              <a:rPr lang="en-US" sz="1800" b="0" i="0" dirty="0" err="1">
                <a:solidFill>
                  <a:srgbClr val="000000"/>
                </a:solidFill>
                <a:effectLst/>
                <a:latin typeface="Cambria" panose="02040503050406030204" pitchFamily="18" charset="0"/>
              </a:rPr>
              <a:t>scăzută</a:t>
            </a:r>
            <a:r>
              <a:rPr lang="en-US" sz="1800" b="0" i="0" dirty="0">
                <a:solidFill>
                  <a:srgbClr val="000000"/>
                </a:solidFill>
                <a:effectLst/>
                <a:latin typeface="Cambria" panose="02040503050406030204" pitchFamily="18" charset="0"/>
              </a:rPr>
              <a:t>. </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14</a:t>
            </a:fld>
            <a:endParaRPr lang="en-US"/>
          </a:p>
        </p:txBody>
      </p:sp>
    </p:spTree>
    <p:extLst>
      <p:ext uri="{BB962C8B-B14F-4D97-AF65-F5344CB8AC3E}">
        <p14:creationId xmlns:p14="http://schemas.microsoft.com/office/powerpoint/2010/main" val="370073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15</a:t>
            </a:fld>
            <a:endParaRPr lang="en-US"/>
          </a:p>
        </p:txBody>
      </p:sp>
    </p:spTree>
    <p:extLst>
      <p:ext uri="{BB962C8B-B14F-4D97-AF65-F5344CB8AC3E}">
        <p14:creationId xmlns:p14="http://schemas.microsoft.com/office/powerpoint/2010/main" val="143776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architecture is divided into 3 main layers:</a:t>
            </a:r>
          </a:p>
          <a:p>
            <a:pPr>
              <a:buFont typeface="+mj-lt"/>
              <a:buAutoNum type="arabicPeriod"/>
            </a:pPr>
            <a:r>
              <a:rPr lang="en-US" b="1" dirty="0"/>
              <a:t>Hardware Layer</a:t>
            </a:r>
            <a:endParaRPr lang="en-US" dirty="0"/>
          </a:p>
          <a:p>
            <a:pPr marL="742950" lvl="1" indent="-285750">
              <a:buFont typeface="+mj-lt"/>
              <a:buAutoNum type="arabicPeriod"/>
            </a:pPr>
            <a:r>
              <a:rPr lang="en-US" dirty="0"/>
              <a:t>Contains physical components: </a:t>
            </a:r>
            <a:r>
              <a:rPr lang="en-US" b="1" dirty="0"/>
              <a:t>CPU</a:t>
            </a:r>
            <a:r>
              <a:rPr lang="en-US" dirty="0"/>
              <a:t>, </a:t>
            </a:r>
            <a:r>
              <a:rPr lang="en-US" b="1" dirty="0"/>
              <a:t>memory (RAM/disks)</a:t>
            </a:r>
            <a:r>
              <a:rPr lang="en-US" dirty="0"/>
              <a:t>, and </a:t>
            </a:r>
            <a:r>
              <a:rPr lang="en-US" b="1" dirty="0"/>
              <a:t>devices</a:t>
            </a:r>
            <a:r>
              <a:rPr lang="en-US" dirty="0"/>
              <a:t> (USB, keyboard, mouse, etc.).</a:t>
            </a:r>
          </a:p>
          <a:p>
            <a:pPr>
              <a:buFont typeface="+mj-lt"/>
              <a:buAutoNum type="arabicPeriod"/>
            </a:pPr>
            <a:r>
              <a:rPr lang="en-US" b="1" dirty="0"/>
              <a:t>Kernel Space (Operating System Layer)</a:t>
            </a:r>
            <a:endParaRPr lang="en-US" dirty="0"/>
          </a:p>
          <a:p>
            <a:pPr marL="742950" lvl="1" indent="-285750">
              <a:buFont typeface="+mj-lt"/>
              <a:buAutoNum type="arabicPeriod"/>
            </a:pPr>
            <a:r>
              <a:rPr lang="en-US" dirty="0"/>
              <a:t>The </a:t>
            </a:r>
            <a:r>
              <a:rPr lang="en-US" b="1" dirty="0"/>
              <a:t>kernel</a:t>
            </a:r>
            <a:r>
              <a:rPr lang="en-US" dirty="0"/>
              <a:t> runs here, managing hardware resources.</a:t>
            </a:r>
          </a:p>
          <a:p>
            <a:pPr marL="742950" lvl="1" indent="-285750">
              <a:buFont typeface="+mj-lt"/>
              <a:buAutoNum type="arabicPeriod"/>
            </a:pPr>
            <a:r>
              <a:rPr lang="en-US" dirty="0"/>
              <a:t>Communicates with hardware using </a:t>
            </a:r>
            <a:r>
              <a:rPr lang="en-US" b="1" dirty="0"/>
              <a:t>device drivers</a:t>
            </a:r>
            <a:r>
              <a:rPr lang="en-US" dirty="0"/>
              <a:t>.</a:t>
            </a:r>
          </a:p>
          <a:p>
            <a:pPr marL="742950" lvl="1" indent="-285750">
              <a:buFont typeface="+mj-lt"/>
              <a:buAutoNum type="arabicPeriod"/>
            </a:pPr>
            <a:r>
              <a:rPr lang="en-US" dirty="0"/>
              <a:t>Device drivers are specific programs that teach the kernel how to interact with each hardware component.</a:t>
            </a:r>
          </a:p>
          <a:p>
            <a:pPr>
              <a:buFont typeface="+mj-lt"/>
              <a:buAutoNum type="arabicPeriod"/>
            </a:pPr>
            <a:r>
              <a:rPr lang="en-US" b="1" dirty="0"/>
              <a:t>User/Application Layer</a:t>
            </a:r>
            <a:endParaRPr lang="en-US" dirty="0"/>
          </a:p>
          <a:p>
            <a:pPr marL="742950" lvl="1" indent="-285750">
              <a:buFont typeface="+mj-lt"/>
              <a:buAutoNum type="arabicPeriod"/>
            </a:pPr>
            <a:r>
              <a:rPr lang="en-US" dirty="0"/>
              <a:t>All user-launched apps run here: Chrome, Office, games, etc.</a:t>
            </a:r>
          </a:p>
          <a:p>
            <a:pPr marL="742950" lvl="1" indent="-285750">
              <a:buFont typeface="+mj-lt"/>
              <a:buAutoNum type="arabicPeriod"/>
            </a:pPr>
            <a:r>
              <a:rPr lang="en-US" dirty="0"/>
              <a:t>Applications </a:t>
            </a:r>
            <a:r>
              <a:rPr lang="en-US" b="1" dirty="0"/>
              <a:t>interact with the kernel</a:t>
            </a:r>
            <a:r>
              <a:rPr lang="en-US" dirty="0"/>
              <a:t> using:</a:t>
            </a:r>
          </a:p>
          <a:p>
            <a:pPr marL="1143000" lvl="2" indent="-228600">
              <a:buFont typeface="+mj-lt"/>
              <a:buAutoNum type="arabicPeriod"/>
            </a:pPr>
            <a:r>
              <a:rPr lang="en-US" b="1" dirty="0"/>
              <a:t>System calls</a:t>
            </a:r>
            <a:endParaRPr lang="en-US" dirty="0"/>
          </a:p>
          <a:p>
            <a:pPr marL="1143000" lvl="2" indent="-228600">
              <a:buFont typeface="+mj-lt"/>
              <a:buAutoNum type="arabicPeriod"/>
            </a:pPr>
            <a:r>
              <a:rPr lang="en-US" b="1" dirty="0"/>
              <a:t>Device files</a:t>
            </a:r>
            <a:endParaRPr lang="en-US" dirty="0"/>
          </a:p>
          <a:p>
            <a:pPr marL="1143000" lvl="2" indent="-228600">
              <a:buFont typeface="+mj-lt"/>
              <a:buAutoNum type="arabicPeriod"/>
            </a:pPr>
            <a:r>
              <a:rPr lang="en-US" b="1" dirty="0"/>
              <a:t>IOCTLs</a:t>
            </a:r>
            <a:endParaRPr lang="en-US" dirty="0"/>
          </a:p>
          <a:p>
            <a:pPr marL="1143000" lvl="2" indent="-228600">
              <a:buFont typeface="+mj-lt"/>
              <a:buAutoNum type="arabicPeriod"/>
            </a:pPr>
            <a:r>
              <a:rPr lang="en-US" b="1" dirty="0" err="1"/>
              <a:t>Netlink</a:t>
            </a:r>
            <a:r>
              <a:rPr lang="en-US" b="1" dirty="0"/>
              <a:t> sockets</a:t>
            </a:r>
            <a:endParaRPr lang="en-US" dirty="0"/>
          </a:p>
          <a:p>
            <a:r>
              <a:rPr lang="en-US" b="1" dirty="0"/>
              <a:t>How do apps talk to each other?</a:t>
            </a:r>
          </a:p>
          <a:p>
            <a:pPr>
              <a:buFont typeface="Arial" panose="020B0604020202020204" pitchFamily="34" charset="0"/>
              <a:buChar char="•"/>
            </a:pPr>
            <a:r>
              <a:rPr lang="en-US" dirty="0"/>
              <a:t>Applications in user space </a:t>
            </a:r>
            <a:r>
              <a:rPr lang="en-US" b="1" dirty="0"/>
              <a:t>communicate through IPC (Inter Process Communication)</a:t>
            </a:r>
            <a:r>
              <a:rPr lang="en-US" dirty="0"/>
              <a:t>.</a:t>
            </a:r>
          </a:p>
          <a:p>
            <a:pPr>
              <a:buFont typeface="Arial" panose="020B0604020202020204" pitchFamily="34" charset="0"/>
              <a:buChar char="•"/>
            </a:pPr>
            <a:r>
              <a:rPr lang="en-US" dirty="0"/>
              <a:t>Examples: pipes, message queues, shared memory, semaphores.</a:t>
            </a:r>
          </a:p>
          <a:p>
            <a:r>
              <a:rPr lang="en-US" b="1" dirty="0"/>
              <a:t>Conclusion:</a:t>
            </a:r>
          </a:p>
          <a:p>
            <a:r>
              <a:rPr lang="en-US" dirty="0"/>
              <a:t>What I want to make it clear here is the fact that we have a structured architecture that ensures </a:t>
            </a:r>
            <a:r>
              <a:rPr lang="en-US" b="1" dirty="0"/>
              <a:t>safe and organized communication</a:t>
            </a:r>
            <a:r>
              <a:rPr lang="en-US" dirty="0"/>
              <a:t>. The kernel acts as a </a:t>
            </a:r>
            <a:r>
              <a:rPr lang="en-US" b="1" dirty="0"/>
              <a:t>smart mediator</a:t>
            </a:r>
            <a:r>
              <a:rPr lang="en-US" dirty="0"/>
              <a:t> between hardware and applications, while IPC allows cooperation between applications.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3</a:t>
            </a:fld>
            <a:endParaRPr lang="en-US"/>
          </a:p>
        </p:txBody>
      </p:sp>
    </p:spTree>
    <p:extLst>
      <p:ext uri="{BB962C8B-B14F-4D97-AF65-F5344CB8AC3E}">
        <p14:creationId xmlns:p14="http://schemas.microsoft.com/office/powerpoint/2010/main" val="166660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Linux</a:t>
            </a:r>
            <a:r>
              <a:rPr lang="en-US" dirty="0"/>
              <a:t>, a </a:t>
            </a:r>
            <a:r>
              <a:rPr lang="en-US" b="1" dirty="0"/>
              <a:t>process</a:t>
            </a:r>
            <a:r>
              <a:rPr lang="en-US" dirty="0"/>
              <a:t> is an instance of a running program, consisting of one or more </a:t>
            </a:r>
            <a:r>
              <a:rPr lang="en-US" b="1" dirty="0"/>
              <a:t>threads</a:t>
            </a:r>
            <a:r>
              <a:rPr lang="en-US" dirty="0"/>
              <a:t> and associated </a:t>
            </a:r>
            <a:r>
              <a:rPr lang="en-US" b="1" dirty="0"/>
              <a:t>resources</a:t>
            </a:r>
            <a:r>
              <a:rPr lang="en-US" dirty="0"/>
              <a:t> (memory, files, security information). Each process is uniquely identified by a </a:t>
            </a:r>
            <a:r>
              <a:rPr lang="en-US" b="1" dirty="0"/>
              <a:t>PID</a:t>
            </a:r>
            <a:r>
              <a:rPr lang="en-US" dirty="0"/>
              <a:t> (Process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Unix processes</a:t>
            </a:r>
            <a:r>
              <a:rPr lang="en-US" dirty="0"/>
              <a:t> are fundamental to the operating system because they allow multiple programs and tasks to run and be managed simultaneously. The operating system allocates the necessary resources for each process and handles their scheduling and synchronization to ensure a </a:t>
            </a:r>
            <a:r>
              <a:rPr lang="en-US" b="1" dirty="0"/>
              <a:t>safe and efficient execution environment</a:t>
            </a:r>
            <a:r>
              <a:rPr lang="en-US" dirty="0"/>
              <a:t>.</a:t>
            </a:r>
          </a:p>
          <a:p>
            <a:endParaRPr lang="en-US" dirty="0"/>
          </a:p>
          <a:p>
            <a:r>
              <a:rPr lang="en-US" b="1" dirty="0"/>
              <a:t> Essential characteristics of a Unix process:</a:t>
            </a:r>
          </a:p>
          <a:p>
            <a:pPr>
              <a:buFont typeface="Arial" panose="020B0604020202020204" pitchFamily="34" charset="0"/>
              <a:buChar char="•"/>
            </a:pPr>
            <a:r>
              <a:rPr lang="en-US" b="1" dirty="0"/>
              <a:t>Unique PID</a:t>
            </a:r>
            <a:r>
              <a:rPr lang="en-US" dirty="0"/>
              <a:t> – a unique identifier that distinguishes each process in the system.</a:t>
            </a:r>
          </a:p>
          <a:p>
            <a:pPr>
              <a:buFont typeface="Arial" panose="020B0604020202020204" pitchFamily="34" charset="0"/>
              <a:buChar char="•"/>
            </a:pPr>
            <a:r>
              <a:rPr lang="en-US" b="1" dirty="0"/>
              <a:t>Own address space</a:t>
            </a:r>
            <a:r>
              <a:rPr lang="en-US" dirty="0"/>
              <a:t> – includes the program's code, data, and execution stack.</a:t>
            </a:r>
          </a:p>
          <a:p>
            <a:pPr>
              <a:buFont typeface="Arial" panose="020B0604020202020204" pitchFamily="34" charset="0"/>
              <a:buChar char="•"/>
            </a:pPr>
            <a:r>
              <a:rPr lang="en-US" b="1" dirty="0"/>
              <a:t>Execution context</a:t>
            </a:r>
            <a:r>
              <a:rPr lang="en-US" dirty="0"/>
              <a:t> – stores the current state of the process (registers, program counter, etc.).</a:t>
            </a:r>
          </a:p>
          <a:p>
            <a:pPr>
              <a:buFont typeface="Arial" panose="020B0604020202020204" pitchFamily="34" charset="0"/>
              <a:buChar char="•"/>
            </a:pPr>
            <a:r>
              <a:rPr lang="en-US" b="1" dirty="0"/>
              <a:t>Priority</a:t>
            </a:r>
            <a:r>
              <a:rPr lang="en-US" dirty="0"/>
              <a:t> – affects how much CPU time the process gets compared to others.</a:t>
            </a:r>
          </a:p>
          <a:p>
            <a:pPr>
              <a:buFont typeface="Arial" panose="020B0604020202020204" pitchFamily="34" charset="0"/>
              <a:buChar char="•"/>
            </a:pPr>
            <a:r>
              <a:rPr lang="en-US" b="1" dirty="0"/>
              <a:t>Access to resources</a:t>
            </a:r>
            <a:r>
              <a:rPr lang="en-US" dirty="0"/>
              <a:t> – processes can use files, memory, and devices.</a:t>
            </a:r>
          </a:p>
          <a:p>
            <a:pPr>
              <a:buFont typeface="Arial" panose="020B0604020202020204" pitchFamily="34" charset="0"/>
              <a:buChar char="•"/>
            </a:pPr>
            <a:r>
              <a:rPr lang="en-US" b="1" dirty="0"/>
              <a:t>Inter-process communication (IPC)</a:t>
            </a:r>
            <a:r>
              <a:rPr lang="en-US" dirty="0"/>
              <a:t> – through pipes, semaphores, messages, sockets, etc.</a:t>
            </a:r>
          </a:p>
          <a:p>
            <a:pPr>
              <a:buFont typeface="Arial" panose="020B0604020202020204" pitchFamily="34" charset="0"/>
              <a:buChar char="•"/>
            </a:pPr>
            <a:r>
              <a:rPr lang="en-US" b="1" dirty="0"/>
              <a:t>Lifecycle</a:t>
            </a:r>
            <a:r>
              <a:rPr lang="en-US" dirty="0"/>
              <a:t> – a process can be created, executed, suspended, resumed, and eventually terminated.</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4</a:t>
            </a:fld>
            <a:endParaRPr lang="en-US"/>
          </a:p>
        </p:txBody>
      </p:sp>
    </p:spTree>
    <p:extLst>
      <p:ext uri="{BB962C8B-B14F-4D97-AF65-F5344CB8AC3E}">
        <p14:creationId xmlns:p14="http://schemas.microsoft.com/office/powerpoint/2010/main" val="146208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All processes originate from </a:t>
            </a:r>
            <a:r>
              <a:rPr lang="en-US" b="1" dirty="0" err="1"/>
              <a:t>init</a:t>
            </a:r>
            <a:r>
              <a:rPr lang="en-US" b="1" dirty="0"/>
              <a:t> or </a:t>
            </a:r>
            <a:r>
              <a:rPr lang="en-US" b="1" dirty="0" err="1"/>
              <a:t>systemd</a:t>
            </a:r>
            <a:r>
              <a:rPr lang="en-US" b="1" dirty="0"/>
              <a:t> (with PID 1).</a:t>
            </a:r>
          </a:p>
          <a:p>
            <a:r>
              <a:rPr lang="en-US" dirty="0"/>
              <a:t>This forms a </a:t>
            </a:r>
            <a:r>
              <a:rPr lang="en-US" b="1" dirty="0"/>
              <a:t>process tree</a:t>
            </a:r>
            <a:r>
              <a:rPr lang="en-US" dirty="0"/>
              <a:t>, where each process can create child processes.</a:t>
            </a:r>
            <a:br>
              <a:rPr lang="en-US" dirty="0"/>
            </a:br>
            <a:r>
              <a:rPr lang="en-US" dirty="0"/>
              <a:t>The </a:t>
            </a:r>
            <a:r>
              <a:rPr lang="en-US" b="1" dirty="0"/>
              <a:t>parent process</a:t>
            </a:r>
            <a:r>
              <a:rPr lang="en-US" dirty="0"/>
              <a:t> is responsible for the processes it creates.</a:t>
            </a:r>
          </a:p>
          <a:p>
            <a:r>
              <a:rPr lang="en-US" b="1" dirty="0"/>
              <a:t> Example:</a:t>
            </a:r>
          </a:p>
          <a:p>
            <a:pPr>
              <a:buFont typeface="Arial" panose="020B0604020202020204" pitchFamily="34" charset="0"/>
              <a:buChar char="•"/>
            </a:pPr>
            <a:r>
              <a:rPr lang="en-US" dirty="0" err="1"/>
              <a:t>init</a:t>
            </a:r>
            <a:r>
              <a:rPr lang="en-US" dirty="0"/>
              <a:t> (</a:t>
            </a:r>
            <a:r>
              <a:rPr lang="en-US" b="1" dirty="0"/>
              <a:t>PID 1</a:t>
            </a:r>
            <a:r>
              <a:rPr lang="en-US" dirty="0"/>
              <a:t>) is created by the kernel at system startup.</a:t>
            </a:r>
          </a:p>
          <a:p>
            <a:pPr>
              <a:buFont typeface="Arial" panose="020B0604020202020204" pitchFamily="34" charset="0"/>
              <a:buChar char="•"/>
            </a:pPr>
            <a:r>
              <a:rPr lang="en-US" dirty="0"/>
              <a:t>It then starts applications like </a:t>
            </a:r>
            <a:r>
              <a:rPr lang="en-US" b="1" dirty="0"/>
              <a:t>Google Chrome (PID 123)</a:t>
            </a:r>
            <a:r>
              <a:rPr lang="en-US" dirty="0"/>
              <a:t>.</a:t>
            </a:r>
          </a:p>
          <a:p>
            <a:pPr>
              <a:buFont typeface="Arial" panose="020B0604020202020204" pitchFamily="34" charset="0"/>
              <a:buChar char="•"/>
            </a:pPr>
            <a:r>
              <a:rPr lang="en-US" dirty="0"/>
              <a:t>Chrome, in turn, creates separate processes for each tab:</a:t>
            </a:r>
          </a:p>
          <a:p>
            <a:pPr marL="742950" lvl="1" indent="-285750">
              <a:buFont typeface="Arial" panose="020B0604020202020204" pitchFamily="34" charset="0"/>
              <a:buChar char="•"/>
            </a:pPr>
            <a:r>
              <a:rPr lang="en-US" dirty="0"/>
              <a:t>Tab1 → PID 234</a:t>
            </a:r>
          </a:p>
          <a:p>
            <a:pPr marL="742950" lvl="1" indent="-285750">
              <a:buFont typeface="Arial" panose="020B0604020202020204" pitchFamily="34" charset="0"/>
              <a:buChar char="•"/>
            </a:pPr>
            <a:r>
              <a:rPr lang="en-US" dirty="0"/>
              <a:t>Tab2 → PID 345</a:t>
            </a:r>
          </a:p>
          <a:p>
            <a:pPr marL="742950" lvl="1" indent="-285750">
              <a:buFont typeface="Arial" panose="020B0604020202020204" pitchFamily="34" charset="0"/>
              <a:buChar char="•"/>
            </a:pPr>
            <a:r>
              <a:rPr lang="en-US" dirty="0"/>
              <a:t>Tab3 → PID 456</a:t>
            </a:r>
          </a:p>
          <a:p>
            <a:r>
              <a:rPr lang="en-US" dirty="0"/>
              <a:t>This represents a </a:t>
            </a:r>
            <a:r>
              <a:rPr lang="en-US" b="1" dirty="0"/>
              <a:t>simplified process hierarchy</a:t>
            </a:r>
            <a:r>
              <a:rPr lang="en-US" dirty="0"/>
              <a:t> — a tree where Chrome is the </a:t>
            </a:r>
            <a:r>
              <a:rPr lang="en-US" b="1" dirty="0"/>
              <a:t>parent</a:t>
            </a:r>
            <a:r>
              <a:rPr lang="en-US" dirty="0"/>
              <a:t>, and each tab is a </a:t>
            </a:r>
            <a:r>
              <a:rPr lang="en-US" b="1" dirty="0"/>
              <a:t>child process</a:t>
            </a:r>
            <a:r>
              <a:rPr lang="en-US" dirty="0"/>
              <a:t>.</a:t>
            </a:r>
          </a:p>
          <a:p>
            <a:r>
              <a:rPr lang="en-US" b="1" dirty="0"/>
              <a:t> </a:t>
            </a:r>
            <a:r>
              <a:rPr lang="en-US" b="1" dirty="0" err="1"/>
              <a:t>pstree</a:t>
            </a:r>
            <a:r>
              <a:rPr lang="en-US" b="1" dirty="0"/>
              <a:t> -p: Visualize the hierarchy</a:t>
            </a:r>
          </a:p>
          <a:p>
            <a:pPr>
              <a:buFont typeface="Arial" panose="020B0604020202020204" pitchFamily="34" charset="0"/>
              <a:buChar char="•"/>
            </a:pPr>
            <a:r>
              <a:rPr lang="en-US" dirty="0"/>
              <a:t>The command </a:t>
            </a:r>
            <a:r>
              <a:rPr lang="en-US" dirty="0" err="1"/>
              <a:t>pstree</a:t>
            </a:r>
            <a:r>
              <a:rPr lang="en-US" dirty="0"/>
              <a:t> -p shows </a:t>
            </a:r>
            <a:r>
              <a:rPr lang="en-US" b="1" dirty="0"/>
              <a:t>parent-child relationships</a:t>
            </a:r>
            <a:r>
              <a:rPr lang="en-US" dirty="0"/>
              <a:t> between processes.</a:t>
            </a:r>
          </a:p>
          <a:p>
            <a:pPr>
              <a:buFont typeface="Arial" panose="020B0604020202020204" pitchFamily="34" charset="0"/>
              <a:buChar char="•"/>
            </a:pPr>
            <a:r>
              <a:rPr lang="en-US" dirty="0"/>
              <a:t>Example:</a:t>
            </a:r>
          </a:p>
          <a:p>
            <a:pPr rtl="0">
              <a:buFont typeface="Arial" panose="020B0604020202020204" pitchFamily="34" charset="0"/>
              <a:buChar char="•"/>
            </a:pPr>
            <a:r>
              <a:rPr lang="en-US" dirty="0" err="1"/>
              <a:t>systemd</a:t>
            </a:r>
            <a:r>
              <a:rPr lang="en-US" dirty="0"/>
              <a:t>(1) ├─</a:t>
            </a:r>
            <a:r>
              <a:rPr lang="en-US" dirty="0" err="1"/>
              <a:t>NetworkManager</a:t>
            </a:r>
            <a:r>
              <a:rPr lang="en-US" dirty="0"/>
              <a:t>(335) │ └─{</a:t>
            </a:r>
            <a:r>
              <a:rPr lang="en-US" dirty="0" err="1"/>
              <a:t>NetworkManager</a:t>
            </a:r>
            <a:r>
              <a:rPr lang="en-US" dirty="0"/>
              <a:t>}(371) ├─avahi-daemon(270) │ └─avahi-daemon(333) ├─login(707) │ └─bash(931) │ └─</a:t>
            </a:r>
            <a:r>
              <a:rPr lang="en-US" dirty="0" err="1"/>
              <a:t>pstree</a:t>
            </a:r>
            <a:r>
              <a:rPr lang="en-US" dirty="0"/>
              <a:t>(1011) </a:t>
            </a:r>
          </a:p>
          <a:p>
            <a:pPr>
              <a:buFont typeface="Arial" panose="020B0604020202020204" pitchFamily="34" charset="0"/>
              <a:buChar char="•"/>
            </a:pPr>
            <a:r>
              <a:rPr lang="en-US" dirty="0"/>
              <a:t>{</a:t>
            </a:r>
            <a:r>
              <a:rPr lang="en-US" dirty="0" err="1"/>
              <a:t>NetworkManager</a:t>
            </a:r>
            <a:r>
              <a:rPr lang="en-US" dirty="0"/>
              <a:t>}(371) shows a </a:t>
            </a:r>
            <a:r>
              <a:rPr lang="en-US" b="1" dirty="0"/>
              <a:t>thread</a:t>
            </a:r>
            <a:r>
              <a:rPr lang="en-US" dirty="0"/>
              <a:t> running inside the process.</a:t>
            </a:r>
          </a:p>
          <a:p>
            <a:pPr>
              <a:buFont typeface="Arial" panose="020B0604020202020204" pitchFamily="34" charset="0"/>
              <a:buChar char="•"/>
            </a:pPr>
            <a:r>
              <a:rPr lang="en-US" dirty="0"/>
              <a:t>Background processes often have </a:t>
            </a:r>
            <a:r>
              <a:rPr lang="en-US" b="1" dirty="0"/>
              <a:t>threads</a:t>
            </a:r>
            <a:r>
              <a:rPr lang="en-US" dirty="0"/>
              <a:t>, shown in {braces}.</a:t>
            </a:r>
          </a:p>
          <a:p>
            <a:pPr>
              <a:buFont typeface="Arial" panose="020B0604020202020204" pitchFamily="34" charset="0"/>
              <a:buChar char="•"/>
            </a:pPr>
            <a:r>
              <a:rPr lang="en-US" dirty="0"/>
              <a:t>Some processes are </a:t>
            </a:r>
            <a:r>
              <a:rPr lang="en-US" b="1" dirty="0"/>
              <a:t>subprocesses or clones</a:t>
            </a:r>
            <a:r>
              <a:rPr lang="en-US" dirty="0"/>
              <a:t> — for example, avahi-daemon(270) has a child avahi-daemon(333) (for communication).</a:t>
            </a:r>
          </a:p>
          <a:p>
            <a:r>
              <a:rPr lang="en-US" b="1" dirty="0" err="1"/>
              <a:t>ps</a:t>
            </a:r>
            <a:r>
              <a:rPr lang="en-US" b="1" dirty="0"/>
              <a:t> -e: Flat list of running processes</a:t>
            </a:r>
          </a:p>
          <a:p>
            <a:r>
              <a:rPr lang="en-US" dirty="0"/>
              <a:t>The command:</a:t>
            </a:r>
          </a:p>
          <a:p>
            <a:pPr rtl="0"/>
            <a:r>
              <a:rPr lang="en-US" b="1" dirty="0" err="1"/>
              <a:t>ps</a:t>
            </a:r>
            <a:r>
              <a:rPr lang="en-US" b="1" dirty="0"/>
              <a:t> -e </a:t>
            </a:r>
          </a:p>
          <a:p>
            <a:r>
              <a:rPr lang="en-US" dirty="0"/>
              <a:t>Shows a </a:t>
            </a:r>
            <a:r>
              <a:rPr lang="en-US" b="1" dirty="0"/>
              <a:t>flat list</a:t>
            </a:r>
            <a:r>
              <a:rPr lang="en-US" dirty="0"/>
              <a:t> of all processes running in the system at that moment, with details like:</a:t>
            </a:r>
          </a:p>
          <a:p>
            <a:r>
              <a:rPr lang="en-US" b="1" dirty="0"/>
              <a:t>PID </a:t>
            </a:r>
            <a:r>
              <a:rPr lang="en-US" dirty="0"/>
              <a:t>Process ID – uniquely identifies each process</a:t>
            </a:r>
          </a:p>
          <a:p>
            <a:r>
              <a:rPr lang="en-US" b="1" dirty="0"/>
              <a:t>TTY </a:t>
            </a:r>
            <a:r>
              <a:rPr lang="en-US" dirty="0"/>
              <a:t>The terminal from which the process was launched</a:t>
            </a:r>
          </a:p>
          <a:p>
            <a:r>
              <a:rPr lang="en-US" b="1" dirty="0"/>
              <a:t>TIME </a:t>
            </a:r>
            <a:r>
              <a:rPr lang="en-US" dirty="0"/>
              <a:t>Total CPU time consumed by the process</a:t>
            </a:r>
          </a:p>
          <a:p>
            <a:r>
              <a:rPr lang="en-US" b="1" dirty="0"/>
              <a:t>CMD </a:t>
            </a:r>
            <a:r>
              <a:rPr lang="en-US" dirty="0"/>
              <a:t>The name or command of the process</a:t>
            </a:r>
          </a:p>
          <a:p>
            <a:r>
              <a:rPr lang="en-US" dirty="0"/>
              <a:t>Unlike </a:t>
            </a:r>
            <a:r>
              <a:rPr lang="en-US" dirty="0" err="1"/>
              <a:t>pstree</a:t>
            </a:r>
            <a:r>
              <a:rPr lang="en-US" dirty="0"/>
              <a:t>, </a:t>
            </a:r>
            <a:r>
              <a:rPr lang="en-US" dirty="0" err="1"/>
              <a:t>ps</a:t>
            </a:r>
            <a:r>
              <a:rPr lang="en-US" dirty="0"/>
              <a:t> -e does </a:t>
            </a:r>
            <a:r>
              <a:rPr lang="en-US" b="1" dirty="0"/>
              <a:t>not show hierarchy</a:t>
            </a:r>
            <a:r>
              <a:rPr lang="en-US" dirty="0"/>
              <a:t>, only individual entries.</a:t>
            </a:r>
          </a:p>
          <a:p>
            <a:pPr algn="l" rtl="0" fontAlgn="base"/>
            <a:endParaRPr lang="en-US" sz="1800" b="0" i="0" dirty="0">
              <a:solidFill>
                <a:srgbClr val="000000"/>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5</a:t>
            </a:fld>
            <a:endParaRPr lang="en-US"/>
          </a:p>
        </p:txBody>
      </p:sp>
    </p:spTree>
    <p:extLst>
      <p:ext uri="{BB962C8B-B14F-4D97-AF65-F5344CB8AC3E}">
        <p14:creationId xmlns:p14="http://schemas.microsoft.com/office/powerpoint/2010/main" val="179097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Every process goes through several states during its lifetime. These states are shown in the STAT column when using the command </a:t>
            </a:r>
            <a:r>
              <a:rPr lang="en-US" sz="2400" dirty="0" err="1"/>
              <a:t>ps</a:t>
            </a:r>
            <a:r>
              <a:rPr lang="en-US" sz="2400" dirty="0"/>
              <a:t> aux.</a:t>
            </a:r>
          </a:p>
          <a:p>
            <a:r>
              <a:rPr lang="en-US" sz="2400" b="1" dirty="0"/>
              <a:t>Common process states:</a:t>
            </a:r>
          </a:p>
          <a:p>
            <a:r>
              <a:rPr lang="en-US" sz="2400" dirty="0" err="1"/>
              <a:t>CodeStateDescription</a:t>
            </a:r>
            <a:endParaRPr lang="en-US" sz="2400" dirty="0"/>
          </a:p>
          <a:p>
            <a:r>
              <a:rPr lang="en-US" sz="2400" dirty="0"/>
              <a:t>R </a:t>
            </a:r>
            <a:r>
              <a:rPr lang="en-US" sz="2400" b="1" dirty="0"/>
              <a:t>Running </a:t>
            </a:r>
            <a:r>
              <a:rPr lang="en-US" sz="2400" dirty="0"/>
              <a:t>The process is actively running or ready to run</a:t>
            </a:r>
          </a:p>
          <a:p>
            <a:r>
              <a:rPr lang="en-US" sz="2400" dirty="0"/>
              <a:t>S </a:t>
            </a:r>
            <a:r>
              <a:rPr lang="en-US" sz="2400" b="1" dirty="0"/>
              <a:t>Sleeping </a:t>
            </a:r>
            <a:r>
              <a:rPr lang="en-US" sz="2400" dirty="0"/>
              <a:t>The process is waiting for an event (e.g., I/O)</a:t>
            </a:r>
          </a:p>
          <a:p>
            <a:r>
              <a:rPr lang="en-US" sz="2400" dirty="0"/>
              <a:t>D </a:t>
            </a:r>
            <a:r>
              <a:rPr lang="en-US" sz="2400" b="1" dirty="0"/>
              <a:t>Uninterruptible </a:t>
            </a:r>
          </a:p>
          <a:p>
            <a:r>
              <a:rPr lang="en-US" sz="2400" b="1" dirty="0"/>
              <a:t>Sleep </a:t>
            </a:r>
            <a:r>
              <a:rPr lang="en-US" sz="2400" dirty="0"/>
              <a:t>Waiting on I/O (e.g., disk read) and cannot be interrupted</a:t>
            </a:r>
          </a:p>
          <a:p>
            <a:r>
              <a:rPr lang="en-US" sz="2400" b="1" dirty="0"/>
              <a:t>Stopped </a:t>
            </a:r>
            <a:r>
              <a:rPr lang="en-US" sz="2400" dirty="0"/>
              <a:t>The process is paused (e.g., with </a:t>
            </a:r>
            <a:r>
              <a:rPr lang="en-US" sz="2400" dirty="0" err="1"/>
              <a:t>Ctrl+Z</a:t>
            </a:r>
            <a:r>
              <a:rPr lang="en-US" sz="2400" dirty="0"/>
              <a:t>)</a:t>
            </a:r>
          </a:p>
          <a:p>
            <a:r>
              <a:rPr lang="en-US" sz="2400" dirty="0"/>
              <a:t>Z </a:t>
            </a:r>
            <a:r>
              <a:rPr lang="en-US" sz="2400" b="1" dirty="0"/>
              <a:t>Zombie </a:t>
            </a:r>
            <a:r>
              <a:rPr lang="en-US" sz="2400" dirty="0"/>
              <a:t>The process has finished, but hasn’t been reaped by the parent</a:t>
            </a:r>
          </a:p>
          <a:p>
            <a:pPr>
              <a:buFont typeface="Arial" panose="020B0604020202020204" pitchFamily="34" charset="0"/>
              <a:buChar char="•"/>
            </a:pPr>
            <a:endParaRPr lang="en-US" sz="1600"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225626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fork()</a:t>
            </a:r>
            <a:r>
              <a:rPr lang="en-US" dirty="0" err="1"/>
              <a:t>Creează</a:t>
            </a:r>
            <a:r>
              <a:rPr lang="en-US" dirty="0"/>
              <a:t> un </a:t>
            </a:r>
            <a:r>
              <a:rPr lang="en-US" dirty="0" err="1"/>
              <a:t>nou</a:t>
            </a:r>
            <a:r>
              <a:rPr lang="en-US" dirty="0"/>
              <a:t> </a:t>
            </a:r>
            <a:r>
              <a:rPr lang="en-US" dirty="0" err="1"/>
              <a:t>proces</a:t>
            </a: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getpid</a:t>
            </a:r>
            <a:r>
              <a:rPr lang="en-US" dirty="0"/>
              <a:t>()</a:t>
            </a:r>
            <a:r>
              <a:rPr lang="en-US" dirty="0" err="1"/>
              <a:t>Returnează</a:t>
            </a:r>
            <a:r>
              <a:rPr lang="en-US" dirty="0"/>
              <a:t> PID-</a:t>
            </a:r>
            <a:r>
              <a:rPr lang="en-US" dirty="0" err="1"/>
              <a:t>ul</a:t>
            </a:r>
            <a:r>
              <a:rPr lang="en-US" dirty="0"/>
              <a:t> </a:t>
            </a:r>
            <a:r>
              <a:rPr lang="en-US" dirty="0" err="1"/>
              <a:t>procesului</a:t>
            </a:r>
            <a:r>
              <a:rPr lang="en-US" dirty="0"/>
              <a:t> current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getppid</a:t>
            </a:r>
            <a:r>
              <a:rPr lang="en-US" dirty="0"/>
              <a:t>()</a:t>
            </a:r>
            <a:r>
              <a:rPr lang="en-US" dirty="0" err="1"/>
              <a:t>Returnează</a:t>
            </a:r>
            <a:r>
              <a:rPr lang="en-US" dirty="0"/>
              <a:t> PID-</a:t>
            </a:r>
            <a:r>
              <a:rPr lang="en-US" dirty="0" err="1"/>
              <a:t>ul</a:t>
            </a:r>
            <a:r>
              <a:rPr lang="en-US" dirty="0"/>
              <a:t> </a:t>
            </a:r>
            <a:r>
              <a:rPr lang="en-US" dirty="0" err="1"/>
              <a:t>părintelui</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wait(&amp;status)</a:t>
            </a:r>
            <a:r>
              <a:rPr lang="en-US" dirty="0" err="1"/>
              <a:t>Așteaptă</a:t>
            </a:r>
            <a:r>
              <a:rPr lang="en-US" dirty="0"/>
              <a:t> </a:t>
            </a:r>
            <a:r>
              <a:rPr lang="en-US" dirty="0" err="1"/>
              <a:t>terminarea</a:t>
            </a:r>
            <a:r>
              <a:rPr lang="en-US" dirty="0"/>
              <a:t> </a:t>
            </a:r>
            <a:r>
              <a:rPr lang="en-US" dirty="0" err="1"/>
              <a:t>copilului</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exit()</a:t>
            </a:r>
            <a:r>
              <a:rPr lang="en-US" dirty="0" err="1"/>
              <a:t>Termină</a:t>
            </a:r>
            <a:r>
              <a:rPr lang="en-US" dirty="0"/>
              <a:t> </a:t>
            </a:r>
            <a:r>
              <a:rPr lang="en-US" dirty="0" err="1"/>
              <a:t>procesul</a:t>
            </a:r>
            <a:r>
              <a:rPr lang="en-US" dirty="0"/>
              <a:t> </a:t>
            </a:r>
            <a:r>
              <a:rPr lang="en-US" dirty="0" err="1"/>
              <a:t>curent</a:t>
            </a: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Compile with: </a:t>
            </a:r>
            <a:r>
              <a:rPr lang="en-US" sz="1200" b="1" dirty="0" err="1"/>
              <a:t>gcc</a:t>
            </a:r>
            <a:r>
              <a:rPr lang="en-US" sz="1200" b="1" dirty="0"/>
              <a:t> fork_1.c -o fork1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fork() is a very interesting command because it is one of the only C commands to return twice — the child process receives a value of 0 from fork, while the parent receives the pid of the child;</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1311596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fork() </a:t>
            </a:r>
            <a:r>
              <a:rPr lang="en-US" dirty="0" err="1"/>
              <a:t>este</a:t>
            </a:r>
            <a:r>
              <a:rPr lang="en-US" dirty="0"/>
              <a:t> o </a:t>
            </a:r>
            <a:r>
              <a:rPr lang="en-US" dirty="0" err="1"/>
              <a:t>funcție</a:t>
            </a:r>
            <a:r>
              <a:rPr lang="en-US" dirty="0"/>
              <a:t> din C </a:t>
            </a:r>
            <a:r>
              <a:rPr lang="en-US" dirty="0" err="1"/>
              <a:t>utilizată</a:t>
            </a:r>
            <a:r>
              <a:rPr lang="en-US" dirty="0"/>
              <a:t> </a:t>
            </a:r>
            <a:r>
              <a:rPr lang="en-US" dirty="0" err="1"/>
              <a:t>pentru</a:t>
            </a:r>
            <a:r>
              <a:rPr lang="en-US" dirty="0"/>
              <a:t> a </a:t>
            </a:r>
            <a:r>
              <a:rPr lang="en-US" b="1" dirty="0" err="1"/>
              <a:t>crea</a:t>
            </a:r>
            <a:r>
              <a:rPr lang="en-US" b="1" dirty="0"/>
              <a:t> un </a:t>
            </a:r>
            <a:r>
              <a:rPr lang="en-US" b="1" dirty="0" err="1"/>
              <a:t>nou</a:t>
            </a:r>
            <a:r>
              <a:rPr lang="en-US" b="1" dirty="0"/>
              <a:t> </a:t>
            </a:r>
            <a:r>
              <a:rPr lang="en-US" b="1" dirty="0" err="1"/>
              <a:t>proces</a:t>
            </a:r>
            <a:r>
              <a:rPr lang="en-US" dirty="0"/>
              <a:t> </a:t>
            </a:r>
            <a:r>
              <a:rPr lang="en-US" dirty="0" err="1"/>
              <a:t>prin</a:t>
            </a:r>
            <a:r>
              <a:rPr lang="en-US" dirty="0"/>
              <a:t> </a:t>
            </a:r>
            <a:r>
              <a:rPr lang="en-US" b="1" dirty="0" err="1"/>
              <a:t>duplicarea</a:t>
            </a:r>
            <a:r>
              <a:rPr lang="en-US" b="1" dirty="0"/>
              <a:t> </a:t>
            </a:r>
            <a:r>
              <a:rPr lang="en-US" b="1" dirty="0" err="1"/>
              <a:t>procesului</a:t>
            </a:r>
            <a:r>
              <a:rPr lang="en-US" b="1" dirty="0"/>
              <a:t> </a:t>
            </a:r>
            <a:r>
              <a:rPr lang="en-US" b="1" dirty="0" err="1"/>
              <a:t>curent</a:t>
            </a:r>
            <a:r>
              <a:rPr lang="en-US" dirty="0"/>
              <a:t>.</a:t>
            </a:r>
          </a:p>
          <a:p>
            <a:r>
              <a:rPr lang="en-US" dirty="0" err="1"/>
              <a:t>Procesul</a:t>
            </a:r>
            <a:r>
              <a:rPr lang="en-US" dirty="0"/>
              <a:t> </a:t>
            </a:r>
            <a:r>
              <a:rPr lang="en-US" dirty="0" err="1"/>
              <a:t>nou</a:t>
            </a:r>
            <a:r>
              <a:rPr lang="en-US" dirty="0"/>
              <a:t> </a:t>
            </a:r>
            <a:r>
              <a:rPr lang="en-US" dirty="0" err="1"/>
              <a:t>creat</a:t>
            </a:r>
            <a:r>
              <a:rPr lang="en-US" dirty="0"/>
              <a:t> se </a:t>
            </a:r>
            <a:r>
              <a:rPr lang="en-US" dirty="0" err="1"/>
              <a:t>numește</a:t>
            </a:r>
            <a:r>
              <a:rPr lang="en-US" dirty="0"/>
              <a:t> </a:t>
            </a:r>
            <a:r>
              <a:rPr lang="en-US" b="1" dirty="0" err="1"/>
              <a:t>proces</a:t>
            </a:r>
            <a:r>
              <a:rPr lang="en-US" b="1" dirty="0"/>
              <a:t> </a:t>
            </a:r>
            <a:r>
              <a:rPr lang="en-US" b="1" dirty="0" err="1"/>
              <a:t>copil</a:t>
            </a:r>
            <a:r>
              <a:rPr lang="en-US" dirty="0"/>
              <a:t> </a:t>
            </a:r>
            <a:r>
              <a:rPr lang="en-US" dirty="0" err="1"/>
              <a:t>și</a:t>
            </a:r>
            <a:r>
              <a:rPr lang="en-US" dirty="0"/>
              <a:t> </a:t>
            </a:r>
            <a:r>
              <a:rPr lang="en-US" dirty="0" err="1"/>
              <a:t>este</a:t>
            </a:r>
            <a:r>
              <a:rPr lang="en-US" dirty="0"/>
              <a:t> o </a:t>
            </a:r>
            <a:r>
              <a:rPr lang="en-US" b="1" dirty="0" err="1"/>
              <a:t>copie</a:t>
            </a:r>
            <a:r>
              <a:rPr lang="en-US" b="1" dirty="0"/>
              <a:t> </a:t>
            </a:r>
            <a:r>
              <a:rPr lang="en-US" b="1" dirty="0" err="1"/>
              <a:t>identică</a:t>
            </a:r>
            <a:r>
              <a:rPr lang="en-US" b="1" dirty="0"/>
              <a:t>(are </a:t>
            </a:r>
            <a:r>
              <a:rPr lang="en-US" b="1" dirty="0" err="1"/>
              <a:t>acelasi</a:t>
            </a:r>
            <a:r>
              <a:rPr lang="en-US" b="1" dirty="0"/>
              <a:t> cod) ca </a:t>
            </a:r>
            <a:r>
              <a:rPr lang="en-US" b="1" dirty="0" err="1"/>
              <a:t>si</a:t>
            </a:r>
            <a:r>
              <a:rPr lang="en-US" dirty="0"/>
              <a:t> </a:t>
            </a:r>
            <a:r>
              <a:rPr lang="en-US" dirty="0" err="1"/>
              <a:t>procesul</a:t>
            </a:r>
            <a:r>
              <a:rPr lang="en-US" dirty="0"/>
              <a:t> </a:t>
            </a:r>
            <a:r>
              <a:rPr lang="en-US" dirty="0" err="1"/>
              <a:t>părinte</a:t>
            </a:r>
            <a:r>
              <a:rPr lang="en-US" dirty="0"/>
              <a:t> </a:t>
            </a:r>
            <a:r>
              <a:rPr lang="en-US" dirty="0" err="1"/>
              <a:t>în</a:t>
            </a:r>
            <a:r>
              <a:rPr lang="en-US" dirty="0"/>
              <a:t> </a:t>
            </a:r>
            <a:r>
              <a:rPr lang="en-US" dirty="0" err="1"/>
              <a:t>momentul</a:t>
            </a:r>
            <a:r>
              <a:rPr lang="en-US" dirty="0"/>
              <a:t> </a:t>
            </a:r>
            <a:r>
              <a:rPr lang="en-US" dirty="0" err="1"/>
              <a:t>apelului</a:t>
            </a:r>
            <a:r>
              <a:rPr lang="en-US" dirty="0"/>
              <a:t>.</a:t>
            </a:r>
          </a:p>
          <a:p>
            <a:r>
              <a:rPr lang="en-US" b="1" dirty="0" err="1"/>
              <a:t>Ambele</a:t>
            </a:r>
            <a:r>
              <a:rPr lang="en-US" b="1" dirty="0"/>
              <a:t> </a:t>
            </a:r>
            <a:r>
              <a:rPr lang="en-US" b="1" dirty="0" err="1"/>
              <a:t>procese</a:t>
            </a:r>
            <a:r>
              <a:rPr lang="en-US" b="1" dirty="0"/>
              <a:t> </a:t>
            </a:r>
            <a:r>
              <a:rPr lang="en-US" b="1" dirty="0" err="1"/>
              <a:t>rulează</a:t>
            </a:r>
            <a:r>
              <a:rPr lang="en-US" b="1" dirty="0"/>
              <a:t> </a:t>
            </a:r>
            <a:r>
              <a:rPr lang="en-US" b="1" dirty="0" err="1"/>
              <a:t>în</a:t>
            </a:r>
            <a:r>
              <a:rPr lang="en-US" b="1" dirty="0"/>
              <a:t> </a:t>
            </a:r>
            <a:r>
              <a:rPr lang="en-US" b="1" dirty="0" err="1"/>
              <a:t>paralel</a:t>
            </a:r>
            <a:r>
              <a:rPr lang="en-US" dirty="0"/>
              <a:t>, </a:t>
            </a:r>
            <a:r>
              <a:rPr lang="en-US" dirty="0" err="1"/>
              <a:t>dar</a:t>
            </a:r>
            <a:r>
              <a:rPr lang="en-US" dirty="0"/>
              <a:t> </a:t>
            </a:r>
            <a:r>
              <a:rPr lang="en-US" dirty="0" err="1"/>
              <a:t>în</a:t>
            </a:r>
            <a:r>
              <a:rPr lang="en-US" dirty="0"/>
              <a:t> </a:t>
            </a:r>
            <a:r>
              <a:rPr lang="en-US" b="1" dirty="0" err="1"/>
              <a:t>spații</a:t>
            </a:r>
            <a:r>
              <a:rPr lang="en-US" b="1" dirty="0"/>
              <a:t> de </a:t>
            </a:r>
            <a:r>
              <a:rPr lang="en-US" b="1" dirty="0" err="1"/>
              <a:t>memorie</a:t>
            </a:r>
            <a:r>
              <a:rPr lang="en-US" b="1" dirty="0"/>
              <a:t> </a:t>
            </a:r>
            <a:r>
              <a:rPr lang="en-US" b="1" dirty="0" err="1"/>
              <a:t>diferite</a:t>
            </a:r>
            <a:endParaRPr lang="en-US" dirty="0"/>
          </a:p>
          <a:p>
            <a:pPr algn="l"/>
            <a:r>
              <a:rPr lang="en-US" b="0" i="0" dirty="0" err="1">
                <a:solidFill>
                  <a:srgbClr val="7F7F7F"/>
                </a:solidFill>
                <a:effectLst/>
                <a:latin typeface="Mulish"/>
              </a:rPr>
              <a:t>Ptr</a:t>
            </a:r>
            <a:r>
              <a:rPr lang="en-US" b="0" i="0" dirty="0">
                <a:solidFill>
                  <a:srgbClr val="7F7F7F"/>
                </a:solidFill>
                <a:effectLst/>
                <a:latin typeface="Mulish"/>
              </a:rPr>
              <a:t>  a </a:t>
            </a:r>
            <a:r>
              <a:rPr lang="en-US" b="0" i="0" dirty="0" err="1">
                <a:solidFill>
                  <a:srgbClr val="7F7F7F"/>
                </a:solidFill>
                <a:effectLst/>
                <a:latin typeface="Mulish"/>
              </a:rPr>
              <a:t>folosit</a:t>
            </a:r>
            <a:r>
              <a:rPr lang="en-US" b="0" i="0" dirty="0">
                <a:solidFill>
                  <a:srgbClr val="7F7F7F"/>
                </a:solidFill>
                <a:effectLst/>
                <a:latin typeface="Mulish"/>
              </a:rPr>
              <a:t> fork(), </a:t>
            </a:r>
            <a:r>
              <a:rPr lang="en-US" b="0" i="0" dirty="0" err="1">
                <a:solidFill>
                  <a:srgbClr val="7F7F7F"/>
                </a:solidFill>
                <a:effectLst/>
                <a:latin typeface="Mulish"/>
              </a:rPr>
              <a:t>trebuie</a:t>
            </a:r>
            <a:r>
              <a:rPr lang="en-US" b="0" i="0" dirty="0">
                <a:solidFill>
                  <a:srgbClr val="7F7F7F"/>
                </a:solidFill>
                <a:effectLst/>
                <a:latin typeface="Mulish"/>
              </a:rPr>
              <a:t> </a:t>
            </a:r>
            <a:r>
              <a:rPr lang="en-US" b="0" i="0" dirty="0" err="1">
                <a:solidFill>
                  <a:srgbClr val="7F7F7F"/>
                </a:solidFill>
                <a:effectLst/>
                <a:latin typeface="Mulish"/>
              </a:rPr>
              <a:t>sa</a:t>
            </a:r>
            <a:r>
              <a:rPr lang="en-US" b="0" i="0" dirty="0">
                <a:solidFill>
                  <a:srgbClr val="7F7F7F"/>
                </a:solidFill>
                <a:effectLst/>
                <a:latin typeface="Mulish"/>
              </a:rPr>
              <a:t> </a:t>
            </a:r>
            <a:r>
              <a:rPr lang="en-US" b="0" i="0" dirty="0" err="1">
                <a:solidFill>
                  <a:srgbClr val="7F7F7F"/>
                </a:solidFill>
                <a:effectLst/>
                <a:latin typeface="Mulish"/>
              </a:rPr>
              <a:t>importam</a:t>
            </a:r>
            <a:r>
              <a:rPr lang="en-US" b="0" i="0" dirty="0">
                <a:solidFill>
                  <a:srgbClr val="7F7F7F"/>
                </a:solidFill>
                <a:effectLst/>
                <a:latin typeface="Mulish"/>
              </a:rPr>
              <a:t> </a:t>
            </a:r>
            <a:r>
              <a:rPr lang="en-US" b="0" i="0" dirty="0" err="1">
                <a:solidFill>
                  <a:srgbClr val="7F7F7F"/>
                </a:solidFill>
                <a:effectLst/>
                <a:latin typeface="Mulish"/>
              </a:rPr>
              <a:t>libraria</a:t>
            </a:r>
            <a:r>
              <a:rPr lang="en-US" b="0" i="0" dirty="0">
                <a:solidFill>
                  <a:srgbClr val="7F7F7F"/>
                </a:solidFill>
                <a:effectLst/>
                <a:latin typeface="Mulish"/>
              </a:rPr>
              <a:t> </a:t>
            </a:r>
            <a:r>
              <a:rPr lang="en-US" b="0" i="0" dirty="0" err="1">
                <a:solidFill>
                  <a:srgbClr val="7F7F7F"/>
                </a:solidFill>
                <a:effectLst/>
                <a:latin typeface="Mulish"/>
              </a:rPr>
              <a:t>unistd.h</a:t>
            </a:r>
            <a:endParaRPr lang="en-US" b="0" i="0" dirty="0">
              <a:solidFill>
                <a:srgbClr val="7F7F7F"/>
              </a:solidFill>
              <a:effectLst/>
              <a:latin typeface="Mulish"/>
            </a:endParaRPr>
          </a:p>
          <a:p>
            <a:r>
              <a:rPr lang="en-US" b="1" dirty="0"/>
              <a:t>:</a:t>
            </a:r>
          </a:p>
          <a:p>
            <a:pPr>
              <a:buFont typeface="Arial" panose="020B0604020202020204" pitchFamily="34" charset="0"/>
              <a:buChar char="•"/>
            </a:pPr>
            <a:r>
              <a:rPr lang="en-US" dirty="0"/>
              <a:t>🔷 </a:t>
            </a:r>
            <a:r>
              <a:rPr lang="en-US" b="1" dirty="0" err="1"/>
              <a:t>Caseta</a:t>
            </a:r>
            <a:r>
              <a:rPr lang="en-US" b="1" dirty="0"/>
              <a:t> </a:t>
            </a:r>
            <a:r>
              <a:rPr lang="en-US" b="1" dirty="0" err="1"/>
              <a:t>albastră</a:t>
            </a:r>
            <a:r>
              <a:rPr lang="en-US" b="1" dirty="0"/>
              <a:t> cu text</a:t>
            </a:r>
            <a:r>
              <a:rPr lang="en-US" dirty="0"/>
              <a:t> </a:t>
            </a:r>
            <a:r>
              <a:rPr lang="en-US" dirty="0" err="1"/>
              <a:t>arată</a:t>
            </a:r>
            <a:r>
              <a:rPr lang="en-US" dirty="0"/>
              <a:t> </a:t>
            </a:r>
            <a:r>
              <a:rPr lang="en-US" dirty="0" err="1"/>
              <a:t>că</a:t>
            </a:r>
            <a:r>
              <a:rPr lang="en-US" dirty="0"/>
              <a:t> se </a:t>
            </a:r>
            <a:r>
              <a:rPr lang="en-US" dirty="0" err="1"/>
              <a:t>afișează</a:t>
            </a:r>
            <a:r>
              <a:rPr lang="en-US" dirty="0"/>
              <a:t> </a:t>
            </a:r>
            <a:r>
              <a:rPr lang="en-US" b="1" dirty="0" err="1"/>
              <a:t>două</a:t>
            </a:r>
            <a:r>
              <a:rPr lang="en-US" b="1" dirty="0"/>
              <a:t> </a:t>
            </a:r>
            <a:r>
              <a:rPr lang="en-US" b="1" dirty="0" err="1"/>
              <a:t>mesaje</a:t>
            </a:r>
            <a:r>
              <a:rPr lang="en-US" dirty="0"/>
              <a:t> – </a:t>
            </a:r>
            <a:r>
              <a:rPr lang="en-US" dirty="0" err="1"/>
              <a:t>unul</a:t>
            </a:r>
            <a:r>
              <a:rPr lang="en-US" dirty="0"/>
              <a:t> din </a:t>
            </a:r>
            <a:r>
              <a:rPr lang="en-US" dirty="0" err="1"/>
              <a:t>părinte</a:t>
            </a:r>
            <a:r>
              <a:rPr lang="en-US" dirty="0"/>
              <a:t> </a:t>
            </a:r>
            <a:r>
              <a:rPr lang="en-US" dirty="0" err="1"/>
              <a:t>și</a:t>
            </a:r>
            <a:r>
              <a:rPr lang="en-US" dirty="0"/>
              <a:t> </a:t>
            </a:r>
            <a:r>
              <a:rPr lang="en-US" dirty="0" err="1"/>
              <a:t>unul</a:t>
            </a:r>
            <a:r>
              <a:rPr lang="en-US" dirty="0"/>
              <a:t> din </a:t>
            </a:r>
            <a:r>
              <a:rPr lang="en-US" dirty="0" err="1"/>
              <a:t>copil</a:t>
            </a:r>
            <a:r>
              <a:rPr lang="en-US" dirty="0"/>
              <a:t>.</a:t>
            </a:r>
          </a:p>
          <a:p>
            <a:pPr>
              <a:buFont typeface="Arial" panose="020B0604020202020204" pitchFamily="34" charset="0"/>
              <a:buChar char="•"/>
            </a:pPr>
            <a:r>
              <a:rPr lang="en-US" dirty="0"/>
              <a:t>🔶 </a:t>
            </a:r>
            <a:r>
              <a:rPr lang="en-US" b="1" dirty="0" err="1"/>
              <a:t>Diagrama</a:t>
            </a:r>
            <a:r>
              <a:rPr lang="en-US" dirty="0"/>
              <a:t> (</a:t>
            </a:r>
            <a:r>
              <a:rPr lang="en-US" dirty="0" err="1"/>
              <a:t>dreapta</a:t>
            </a:r>
            <a:r>
              <a:rPr lang="en-US" dirty="0"/>
              <a:t> </a:t>
            </a:r>
            <a:r>
              <a:rPr lang="en-US" dirty="0" err="1"/>
              <a:t>jos</a:t>
            </a:r>
            <a:r>
              <a:rPr lang="en-US" dirty="0"/>
              <a:t>) </a:t>
            </a:r>
            <a:r>
              <a:rPr lang="en-US" dirty="0" err="1"/>
              <a:t>explică</a:t>
            </a:r>
            <a:r>
              <a:rPr lang="en-US" dirty="0"/>
              <a:t> </a:t>
            </a:r>
            <a:r>
              <a:rPr lang="en-US" dirty="0" err="1"/>
              <a:t>vizual</a:t>
            </a:r>
            <a:r>
              <a:rPr lang="en-US" dirty="0"/>
              <a:t> </a:t>
            </a:r>
            <a:r>
              <a:rPr lang="en-US" dirty="0" err="1"/>
              <a:t>ce</a:t>
            </a:r>
            <a:r>
              <a:rPr lang="en-US" dirty="0"/>
              <a:t> face fork():</a:t>
            </a:r>
          </a:p>
          <a:p>
            <a:pPr marL="742950" lvl="1" indent="-285750">
              <a:buFont typeface="Arial" panose="020B0604020202020204" pitchFamily="34" charset="0"/>
              <a:buChar char="•"/>
            </a:pPr>
            <a:r>
              <a:rPr lang="en-US" dirty="0" err="1"/>
              <a:t>După</a:t>
            </a:r>
            <a:r>
              <a:rPr lang="en-US" dirty="0"/>
              <a:t> </a:t>
            </a:r>
            <a:r>
              <a:rPr lang="en-US" dirty="0" err="1"/>
              <a:t>apel</a:t>
            </a:r>
            <a:r>
              <a:rPr lang="en-US" dirty="0"/>
              <a:t>, </a:t>
            </a:r>
            <a:r>
              <a:rPr lang="en-US" dirty="0" err="1"/>
              <a:t>procesul</a:t>
            </a:r>
            <a:r>
              <a:rPr lang="en-US" dirty="0"/>
              <a:t> </a:t>
            </a:r>
            <a:r>
              <a:rPr lang="en-US" b="1" dirty="0"/>
              <a:t>se </a:t>
            </a:r>
            <a:r>
              <a:rPr lang="en-US" b="1" dirty="0" err="1"/>
              <a:t>împarte</a:t>
            </a:r>
            <a:r>
              <a:rPr lang="en-US" b="1" dirty="0"/>
              <a:t> </a:t>
            </a:r>
            <a:r>
              <a:rPr lang="en-US" b="1" dirty="0" err="1"/>
              <a:t>în</a:t>
            </a:r>
            <a:r>
              <a:rPr lang="en-US" b="1" dirty="0"/>
              <a:t> </a:t>
            </a:r>
            <a:r>
              <a:rPr lang="en-US" b="1" dirty="0" err="1"/>
              <a:t>două</a:t>
            </a:r>
            <a:r>
              <a:rPr lang="en-US" dirty="0"/>
              <a:t>:</a:t>
            </a:r>
          </a:p>
          <a:p>
            <a:pPr marL="1143000" lvl="2" indent="-228600">
              <a:buFont typeface="Arial" panose="020B0604020202020204" pitchFamily="34" charset="0"/>
              <a:buChar char="•"/>
            </a:pPr>
            <a:r>
              <a:rPr lang="en-US" dirty="0" err="1"/>
              <a:t>Partea</a:t>
            </a:r>
            <a:r>
              <a:rPr lang="en-US" dirty="0"/>
              <a:t> </a:t>
            </a:r>
            <a:r>
              <a:rPr lang="en-US" dirty="0" err="1"/>
              <a:t>părintelui</a:t>
            </a:r>
            <a:r>
              <a:rPr lang="en-US" dirty="0"/>
              <a:t> </a:t>
            </a:r>
            <a:r>
              <a:rPr lang="en-US" dirty="0" err="1"/>
              <a:t>continuă</a:t>
            </a:r>
            <a:r>
              <a:rPr lang="en-US" dirty="0"/>
              <a:t> cu </a:t>
            </a:r>
            <a:r>
              <a:rPr lang="en-US" dirty="0" err="1"/>
              <a:t>pid</a:t>
            </a:r>
            <a:r>
              <a:rPr lang="en-US" dirty="0"/>
              <a:t> &gt; 0</a:t>
            </a:r>
          </a:p>
          <a:p>
            <a:pPr marL="1143000" lvl="2" indent="-228600">
              <a:buFont typeface="Arial" panose="020B0604020202020204" pitchFamily="34" charset="0"/>
              <a:buChar char="•"/>
            </a:pPr>
            <a:r>
              <a:rPr lang="en-US" dirty="0" err="1"/>
              <a:t>Partea</a:t>
            </a:r>
            <a:r>
              <a:rPr lang="en-US" dirty="0"/>
              <a:t> </a:t>
            </a:r>
            <a:r>
              <a:rPr lang="en-US" dirty="0" err="1"/>
              <a:t>copilului</a:t>
            </a:r>
            <a:r>
              <a:rPr lang="en-US" dirty="0"/>
              <a:t> </a:t>
            </a:r>
            <a:r>
              <a:rPr lang="en-US" dirty="0" err="1"/>
              <a:t>începe</a:t>
            </a:r>
            <a:r>
              <a:rPr lang="en-US" dirty="0"/>
              <a:t> cu </a:t>
            </a:r>
            <a:r>
              <a:rPr lang="en-US" dirty="0" err="1"/>
              <a:t>pid</a:t>
            </a:r>
            <a:r>
              <a:rPr lang="en-US" dirty="0"/>
              <a:t> == 0</a:t>
            </a:r>
          </a:p>
          <a:p>
            <a:pPr marL="742950" lvl="1" indent="-285750">
              <a:buFont typeface="Arial" panose="020B0604020202020204" pitchFamily="34" charset="0"/>
              <a:buChar char="•"/>
            </a:pPr>
            <a:r>
              <a:rPr lang="en-US" dirty="0" err="1"/>
              <a:t>Ambele</a:t>
            </a:r>
            <a:r>
              <a:rPr lang="en-US" dirty="0"/>
              <a:t> </a:t>
            </a:r>
            <a:r>
              <a:rPr lang="en-US" dirty="0" err="1"/>
              <a:t>execută</a:t>
            </a:r>
            <a:r>
              <a:rPr lang="en-US" dirty="0"/>
              <a:t> </a:t>
            </a:r>
            <a:r>
              <a:rPr lang="en-US" dirty="0" err="1"/>
              <a:t>același</a:t>
            </a:r>
            <a:r>
              <a:rPr lang="en-US" dirty="0"/>
              <a:t> cod </a:t>
            </a:r>
            <a:r>
              <a:rPr lang="en-US" dirty="0" err="1"/>
              <a:t>și</a:t>
            </a:r>
            <a:r>
              <a:rPr lang="en-US" dirty="0"/>
              <a:t> </a:t>
            </a:r>
            <a:r>
              <a:rPr lang="en-US" b="1" dirty="0" err="1"/>
              <a:t>afișează</a:t>
            </a:r>
            <a:r>
              <a:rPr lang="en-US" b="1" dirty="0"/>
              <a:t> </a:t>
            </a:r>
            <a:r>
              <a:rPr lang="en-US" b="1" dirty="0" err="1"/>
              <a:t>mesajul</a:t>
            </a:r>
            <a:r>
              <a:rPr lang="en-US" dirty="0"/>
              <a:t> "Hello World!"</a:t>
            </a:r>
          </a:p>
          <a:p>
            <a:pPr algn="l"/>
            <a:endParaRPr lang="en-US" b="0" i="0" dirty="0">
              <a:solidFill>
                <a:srgbClr val="7F7F7F"/>
              </a:solidFill>
              <a:effectLst/>
              <a:latin typeface="Mulish"/>
            </a:endParaRPr>
          </a:p>
          <a:p>
            <a:pPr algn="l"/>
            <a:endParaRPr lang="en-US" b="0" i="0" dirty="0">
              <a:solidFill>
                <a:srgbClr val="7F7F7F"/>
              </a:solidFill>
              <a:effectLst/>
              <a:latin typeface="Mulish"/>
            </a:endParaRPr>
          </a:p>
          <a:p>
            <a:pPr algn="l"/>
            <a:r>
              <a:rPr lang="en-US" b="0" i="0" dirty="0">
                <a:solidFill>
                  <a:srgbClr val="7F7F7F"/>
                </a:solidFill>
                <a:effectLst/>
                <a:latin typeface="Mulish"/>
              </a:rPr>
              <a:t>To use the fork() function, we need to include the </a:t>
            </a:r>
            <a:r>
              <a:rPr lang="en-US" b="1" i="0" dirty="0" err="1">
                <a:solidFill>
                  <a:srgbClr val="7F7F7F"/>
                </a:solidFill>
                <a:effectLst/>
                <a:latin typeface="Mulish"/>
              </a:rPr>
              <a:t>unistd.h</a:t>
            </a:r>
            <a:r>
              <a:rPr lang="en-US" b="0" i="0" dirty="0">
                <a:solidFill>
                  <a:srgbClr val="7F7F7F"/>
                </a:solidFill>
                <a:effectLst/>
                <a:latin typeface="Mulish"/>
              </a:rPr>
              <a:t> library:</a:t>
            </a:r>
            <a:endParaRPr lang="en-US" b="0" i="0" dirty="0">
              <a:solidFill>
                <a:srgbClr val="61738E"/>
              </a:solidFill>
              <a:effectLst/>
              <a:latin typeface="__Source_Sans_Pro_2fe30b"/>
            </a:endParaRPr>
          </a:p>
          <a:p>
            <a:pPr algn="l"/>
            <a:r>
              <a:rPr lang="en-US" b="0" i="0" dirty="0">
                <a:solidFill>
                  <a:srgbClr val="61738E"/>
                </a:solidFill>
                <a:effectLst/>
                <a:latin typeface="__Source_Sans_Pro_2fe30b"/>
              </a:rPr>
              <a:t>Forking is the process of creating a duplicate process from an existing process. The duplication process occurs when the C </a:t>
            </a:r>
            <a:r>
              <a:rPr lang="en-US" b="0" i="0" dirty="0">
                <a:solidFill>
                  <a:srgbClr val="B30058"/>
                </a:solidFill>
                <a:effectLst/>
                <a:latin typeface="__Source_Sans_Pro_2fe30b"/>
              </a:rPr>
              <a:t>fork()</a:t>
            </a:r>
            <a:r>
              <a:rPr lang="en-US" b="0" i="0" dirty="0">
                <a:solidFill>
                  <a:srgbClr val="61738E"/>
                </a:solidFill>
                <a:effectLst/>
                <a:latin typeface="__Source_Sans_Pro_2fe30b"/>
              </a:rPr>
              <a:t> is called. After the forking, there are two types of processes. The first one is the </a:t>
            </a:r>
            <a:r>
              <a:rPr lang="en-US" b="1" i="0" dirty="0">
                <a:solidFill>
                  <a:srgbClr val="61738E"/>
                </a:solidFill>
                <a:effectLst/>
                <a:latin typeface="__Source_Sans_Pro_2fe30b"/>
              </a:rPr>
              <a:t>Parent process</a:t>
            </a:r>
            <a:r>
              <a:rPr lang="en-US" b="0" i="0" dirty="0">
                <a:solidFill>
                  <a:srgbClr val="61738E"/>
                </a:solidFill>
                <a:effectLst/>
                <a:latin typeface="__Source_Sans_Pro_2fe30b"/>
              </a:rPr>
              <a:t> from which the duplicate processes are formed. The second one is the </a:t>
            </a:r>
            <a:r>
              <a:rPr lang="en-US" b="1" i="0" dirty="0">
                <a:solidFill>
                  <a:srgbClr val="61738E"/>
                </a:solidFill>
                <a:effectLst/>
                <a:latin typeface="__Source_Sans_Pro_2fe30b"/>
              </a:rPr>
              <a:t>child process</a:t>
            </a:r>
            <a:r>
              <a:rPr lang="en-US" b="0" i="0" dirty="0">
                <a:solidFill>
                  <a:srgbClr val="61738E"/>
                </a:solidFill>
                <a:effectLst/>
                <a:latin typeface="__Source_Sans_Pro_2fe30b"/>
              </a:rPr>
              <a:t>, which is the duplicate process that forms from the parent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1738E"/>
                </a:solidFill>
                <a:effectLst/>
                <a:latin typeface="__Source_Sans_Pro_2fe30b"/>
              </a:rPr>
              <a:t>In the above example, the number of times the C </a:t>
            </a:r>
            <a:r>
              <a:rPr lang="en-US" b="0" i="0" dirty="0">
                <a:solidFill>
                  <a:srgbClr val="B30058"/>
                </a:solidFill>
                <a:effectLst/>
                <a:latin typeface="__Source_Sans_Pro_2fe30b"/>
              </a:rPr>
              <a:t>fork()</a:t>
            </a:r>
            <a:r>
              <a:rPr lang="en-US" b="0" i="0" dirty="0">
                <a:solidFill>
                  <a:srgbClr val="61738E"/>
                </a:solidFill>
                <a:effectLst/>
                <a:latin typeface="__Source_Sans_Pro_2fe30b"/>
              </a:rPr>
              <a:t> function is used is </a:t>
            </a:r>
            <a:r>
              <a:rPr lang="en-US" b="0" i="0" dirty="0">
                <a:solidFill>
                  <a:srgbClr val="B30058"/>
                </a:solidFill>
                <a:effectLst/>
                <a:latin typeface="__Source_Sans_Pro_2fe30b"/>
              </a:rPr>
              <a:t>1</a:t>
            </a:r>
            <a:r>
              <a:rPr lang="en-US" b="0" i="0" dirty="0">
                <a:solidFill>
                  <a:srgbClr val="61738E"/>
                </a:solidFill>
                <a:effectLst/>
                <a:latin typeface="__Source_Sans_Pro_2fe30b"/>
              </a:rPr>
              <a:t>. So the process will be forked in the form of 2 power of n. The value of </a:t>
            </a:r>
            <a:r>
              <a:rPr lang="en-US" b="0" i="0" dirty="0">
                <a:solidFill>
                  <a:srgbClr val="B30058"/>
                </a:solidFill>
                <a:effectLst/>
                <a:latin typeface="__Source_Sans_Pro_2fe30b"/>
              </a:rPr>
              <a:t>n</a:t>
            </a:r>
            <a:r>
              <a:rPr lang="en-US" b="0" i="0" dirty="0">
                <a:solidFill>
                  <a:srgbClr val="61738E"/>
                </a:solidFill>
                <a:effectLst/>
                <a:latin typeface="__Source_Sans_Pro_2fe30b"/>
              </a:rPr>
              <a:t> represents the number of fork() system calls.</a:t>
            </a:r>
          </a:p>
          <a:p>
            <a:pPr algn="l"/>
            <a:endParaRPr lang="en-US" b="0" i="0" dirty="0">
              <a:solidFill>
                <a:srgbClr val="61738E"/>
              </a:solidFill>
              <a:effectLst/>
              <a:latin typeface="__Source_Sans_Pro_2fe30b"/>
            </a:endParaRPr>
          </a:p>
          <a:p>
            <a:pPr algn="l"/>
            <a:r>
              <a:rPr lang="en-US" b="0" i="0" dirty="0">
                <a:solidFill>
                  <a:srgbClr val="61738E"/>
                </a:solidFill>
                <a:effectLst/>
                <a:latin typeface="__Source_Sans_Pro_2fe30b"/>
              </a:rPr>
              <a:t>The C </a:t>
            </a:r>
            <a:r>
              <a:rPr lang="en-US" b="0" i="0" dirty="0">
                <a:solidFill>
                  <a:srgbClr val="B30058"/>
                </a:solidFill>
                <a:effectLst/>
                <a:latin typeface="__Source_Sans_Pro_2fe30b"/>
              </a:rPr>
              <a:t>fork()</a:t>
            </a:r>
            <a:r>
              <a:rPr lang="en-US" b="0" i="0" dirty="0">
                <a:solidFill>
                  <a:srgbClr val="61738E"/>
                </a:solidFill>
                <a:effectLst/>
                <a:latin typeface="__Source_Sans_Pro_2fe30b"/>
              </a:rPr>
              <a:t> function has no parameters, and this function returns an integer value as the returned value. The values returned by the C fork() function are given below.</a:t>
            </a:r>
          </a:p>
          <a:p>
            <a:pPr algn="l"/>
            <a:endParaRPr lang="en-US" b="0" i="0" dirty="0">
              <a:solidFill>
                <a:srgbClr val="61738E"/>
              </a:solidFill>
              <a:effectLst/>
              <a:latin typeface="__Source_Sans_Pro_2fe30b"/>
            </a:endParaRPr>
          </a:p>
          <a:p>
            <a:r>
              <a:rPr lang="en-US" dirty="0"/>
              <a:t>🔷 </a:t>
            </a:r>
            <a:r>
              <a:rPr lang="en-US" b="1" dirty="0"/>
              <a:t>Blue output box</a:t>
            </a:r>
            <a:r>
              <a:rPr lang="en-US" dirty="0"/>
              <a:t>: shows both messages printed — once by the parent and once by the child.</a:t>
            </a:r>
          </a:p>
          <a:p>
            <a:r>
              <a:rPr lang="en-US" dirty="0"/>
              <a:t>🔶 </a:t>
            </a:r>
            <a:r>
              <a:rPr lang="en-US" b="1" dirty="0"/>
              <a:t>Flow diagram</a:t>
            </a:r>
            <a:r>
              <a:rPr lang="en-US" dirty="0"/>
              <a:t> (bottom right):</a:t>
            </a:r>
          </a:p>
          <a:p>
            <a:pPr>
              <a:buFont typeface="Arial" panose="020B0604020202020204" pitchFamily="34" charset="0"/>
              <a:buChar char="•"/>
            </a:pPr>
            <a:r>
              <a:rPr lang="en-US" dirty="0"/>
              <a:t>It illustrates how the fork() call </a:t>
            </a:r>
            <a:r>
              <a:rPr lang="en-US" b="1" dirty="0"/>
              <a:t>splits the execution</a:t>
            </a:r>
            <a:r>
              <a:rPr lang="en-US" dirty="0"/>
              <a:t> into two flows:</a:t>
            </a:r>
          </a:p>
          <a:p>
            <a:pPr marL="742950" lvl="1" indent="-285750">
              <a:buFont typeface="Arial" panose="020B0604020202020204" pitchFamily="34" charset="0"/>
              <a:buChar char="•"/>
            </a:pPr>
            <a:r>
              <a:rPr lang="en-US" dirty="0"/>
              <a:t>One continues in the </a:t>
            </a:r>
            <a:r>
              <a:rPr lang="en-US" b="1" dirty="0"/>
              <a:t>parent</a:t>
            </a:r>
            <a:r>
              <a:rPr lang="en-US" dirty="0"/>
              <a:t> (</a:t>
            </a:r>
            <a:r>
              <a:rPr lang="en-US" dirty="0" err="1"/>
              <a:t>pid</a:t>
            </a:r>
            <a:r>
              <a:rPr lang="en-US" dirty="0"/>
              <a:t> &gt; 0)</a:t>
            </a:r>
          </a:p>
          <a:p>
            <a:pPr marL="742950" lvl="1" indent="-285750">
              <a:buFont typeface="Arial" panose="020B0604020202020204" pitchFamily="34" charset="0"/>
              <a:buChar char="•"/>
            </a:pPr>
            <a:r>
              <a:rPr lang="en-US" dirty="0"/>
              <a:t>One starts in the </a:t>
            </a:r>
            <a:r>
              <a:rPr lang="en-US" b="1" dirty="0"/>
              <a:t>child</a:t>
            </a:r>
            <a:r>
              <a:rPr lang="en-US" dirty="0"/>
              <a:t> (</a:t>
            </a:r>
            <a:r>
              <a:rPr lang="en-US" dirty="0" err="1"/>
              <a:t>pid</a:t>
            </a:r>
            <a:r>
              <a:rPr lang="en-US" dirty="0"/>
              <a:t> == 0)</a:t>
            </a:r>
          </a:p>
          <a:p>
            <a:pPr>
              <a:buFont typeface="Arial" panose="020B0604020202020204" pitchFamily="34" charset="0"/>
              <a:buChar char="•"/>
            </a:pPr>
            <a:r>
              <a:rPr lang="en-US" dirty="0"/>
              <a:t>Both processes execute the same code, and </a:t>
            </a:r>
            <a:r>
              <a:rPr lang="en-US" b="1" dirty="0"/>
              <a:t>both print</a:t>
            </a:r>
            <a:r>
              <a:rPr lang="en-US" dirty="0"/>
              <a:t> “Hello world!”</a:t>
            </a:r>
          </a:p>
          <a:p>
            <a:pPr algn="l"/>
            <a:endParaRPr lang="en-US" b="0" i="0" dirty="0">
              <a:solidFill>
                <a:srgbClr val="61738E"/>
              </a:solidFill>
              <a:effectLst/>
              <a:latin typeface="__Source_Sans_Pro_2fe30b"/>
            </a:endParaRPr>
          </a:p>
          <a:p>
            <a:pPr>
              <a:buFont typeface="Arial" panose="020B0604020202020204" pitchFamily="34" charset="0"/>
              <a:buChar char="•"/>
            </a:pPr>
            <a:endParaRPr lang="en-US" dirty="0"/>
          </a:p>
          <a:p>
            <a:pPr algn="l"/>
            <a:endParaRPr lang="en-US" b="0" i="0" dirty="0">
              <a:solidFill>
                <a:srgbClr val="61738E"/>
              </a:solidFill>
              <a:effectLst/>
              <a:latin typeface="__Source_Sans_Pro_2fe30b"/>
            </a:endParaRP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95619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Dupa</a:t>
            </a:r>
            <a:r>
              <a:rPr lang="en-US" dirty="0"/>
              <a:t> cum </a:t>
            </a:r>
            <a:r>
              <a:rPr lang="en-US" dirty="0" err="1"/>
              <a:t>spuneam</a:t>
            </a:r>
            <a:r>
              <a:rPr lang="en-US" dirty="0"/>
              <a:t>, fork() CREEAZĂ un </a:t>
            </a:r>
            <a:r>
              <a:rPr lang="en-US" dirty="0" err="1"/>
              <a:t>nou</a:t>
            </a:r>
            <a:r>
              <a:rPr lang="en-US" dirty="0"/>
              <a:t> </a:t>
            </a:r>
            <a:r>
              <a:rPr lang="en-US" dirty="0" err="1"/>
              <a:t>proces</a:t>
            </a:r>
            <a:r>
              <a:rPr lang="en-US" dirty="0"/>
              <a:t>:</a:t>
            </a:r>
          </a:p>
          <a:p>
            <a:pPr>
              <a:buFont typeface="Arial" panose="020B0604020202020204" pitchFamily="34" charset="0"/>
              <a:buChar char="•"/>
            </a:pPr>
            <a:r>
              <a:rPr lang="en-US" dirty="0" err="1"/>
              <a:t>Dacă</a:t>
            </a:r>
            <a:r>
              <a:rPr lang="en-US" dirty="0"/>
              <a:t> fork() </a:t>
            </a:r>
            <a:r>
              <a:rPr lang="en-US" dirty="0" err="1"/>
              <a:t>returnează</a:t>
            </a:r>
            <a:r>
              <a:rPr lang="en-US" dirty="0"/>
              <a:t> -1 → a </a:t>
            </a:r>
            <a:r>
              <a:rPr lang="en-US" dirty="0" err="1"/>
              <a:t>apărut</a:t>
            </a:r>
            <a:r>
              <a:rPr lang="en-US" dirty="0"/>
              <a:t> o </a:t>
            </a:r>
            <a:r>
              <a:rPr lang="en-US" b="1" dirty="0" err="1"/>
              <a:t>eroare</a:t>
            </a:r>
            <a:endParaRPr lang="en-US" dirty="0"/>
          </a:p>
          <a:p>
            <a:pPr>
              <a:buFont typeface="Arial" panose="020B0604020202020204" pitchFamily="34" charset="0"/>
              <a:buChar char="•"/>
            </a:pPr>
            <a:r>
              <a:rPr lang="en-US" dirty="0" err="1"/>
              <a:t>Dacă</a:t>
            </a:r>
            <a:r>
              <a:rPr lang="en-US" dirty="0"/>
              <a:t> fork() </a:t>
            </a:r>
            <a:r>
              <a:rPr lang="en-US" dirty="0" err="1"/>
              <a:t>returnează</a:t>
            </a:r>
            <a:r>
              <a:rPr lang="en-US" dirty="0"/>
              <a:t> 0 → </a:t>
            </a:r>
            <a:r>
              <a:rPr lang="en-US" dirty="0" err="1"/>
              <a:t>suntem</a:t>
            </a:r>
            <a:r>
              <a:rPr lang="en-US" dirty="0"/>
              <a:t> </a:t>
            </a:r>
            <a:r>
              <a:rPr lang="en-US" dirty="0" err="1"/>
              <a:t>în</a:t>
            </a:r>
            <a:r>
              <a:rPr lang="en-US" dirty="0"/>
              <a:t> </a:t>
            </a:r>
            <a:r>
              <a:rPr lang="en-US" b="1" dirty="0" err="1"/>
              <a:t>procesul</a:t>
            </a:r>
            <a:r>
              <a:rPr lang="en-US" b="1" dirty="0"/>
              <a:t> </a:t>
            </a:r>
            <a:r>
              <a:rPr lang="en-US" b="1" dirty="0" err="1"/>
              <a:t>copil</a:t>
            </a:r>
            <a:endParaRPr lang="en-US" dirty="0"/>
          </a:p>
          <a:p>
            <a:pPr>
              <a:buFont typeface="Arial" panose="020B0604020202020204" pitchFamily="34" charset="0"/>
              <a:buChar char="•"/>
            </a:pPr>
            <a:r>
              <a:rPr lang="en-US" dirty="0" err="1"/>
              <a:t>Dacă</a:t>
            </a:r>
            <a:r>
              <a:rPr lang="en-US" dirty="0"/>
              <a:t> fork() </a:t>
            </a:r>
            <a:r>
              <a:rPr lang="en-US" dirty="0" err="1"/>
              <a:t>returnează</a:t>
            </a:r>
            <a:r>
              <a:rPr lang="en-US" dirty="0"/>
              <a:t> &gt;0 → </a:t>
            </a:r>
            <a:r>
              <a:rPr lang="en-US" dirty="0" err="1"/>
              <a:t>suntem</a:t>
            </a:r>
            <a:r>
              <a:rPr lang="en-US" dirty="0"/>
              <a:t> </a:t>
            </a:r>
            <a:r>
              <a:rPr lang="en-US" dirty="0" err="1"/>
              <a:t>în</a:t>
            </a:r>
            <a:r>
              <a:rPr lang="en-US" dirty="0"/>
              <a:t> </a:t>
            </a:r>
            <a:r>
              <a:rPr lang="en-US" b="1" dirty="0" err="1"/>
              <a:t>procesul</a:t>
            </a:r>
            <a:r>
              <a:rPr lang="en-US" b="1" dirty="0"/>
              <a:t> </a:t>
            </a:r>
            <a:r>
              <a:rPr lang="en-US" b="1" dirty="0" err="1"/>
              <a:t>părinte</a:t>
            </a:r>
            <a:r>
              <a:rPr lang="en-US" dirty="0"/>
              <a:t>, </a:t>
            </a:r>
            <a:r>
              <a:rPr lang="en-US" dirty="0" err="1"/>
              <a:t>iar</a:t>
            </a:r>
            <a:r>
              <a:rPr lang="en-US" dirty="0"/>
              <a:t> </a:t>
            </a:r>
            <a:r>
              <a:rPr lang="en-US" dirty="0" err="1"/>
              <a:t>valoarea</a:t>
            </a:r>
            <a:r>
              <a:rPr lang="en-US" dirty="0"/>
              <a:t> </a:t>
            </a:r>
            <a:r>
              <a:rPr lang="en-US" dirty="0" err="1"/>
              <a:t>este</a:t>
            </a:r>
            <a:r>
              <a:rPr lang="en-US" dirty="0"/>
              <a:t> </a:t>
            </a:r>
            <a:r>
              <a:rPr lang="en-US" b="1" dirty="0"/>
              <a:t>PID-</a:t>
            </a:r>
            <a:r>
              <a:rPr lang="en-US" b="1" dirty="0" err="1"/>
              <a:t>ul</a:t>
            </a:r>
            <a:r>
              <a:rPr lang="en-US" b="1" dirty="0"/>
              <a:t> </a:t>
            </a:r>
            <a:r>
              <a:rPr lang="en-US" b="1" dirty="0" err="1"/>
              <a:t>copilului</a:t>
            </a: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9</a:t>
            </a:fld>
            <a:endParaRPr lang="en-US"/>
          </a:p>
        </p:txBody>
      </p:sp>
    </p:spTree>
    <p:extLst>
      <p:ext uri="{BB962C8B-B14F-4D97-AF65-F5344CB8AC3E}">
        <p14:creationId xmlns:p14="http://schemas.microsoft.com/office/powerpoint/2010/main" val="66474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operating system is logically divided into two main parts:</a:t>
            </a:r>
          </a:p>
          <a:p>
            <a:pPr>
              <a:buFont typeface="Arial" panose="020B0604020202020204" pitchFamily="34" charset="0"/>
              <a:buChar char="•"/>
            </a:pPr>
            <a:r>
              <a:rPr lang="en-US" dirty="0"/>
              <a:t>Kernel space – where the operating system itself runs.</a:t>
            </a:r>
          </a:p>
          <a:p>
            <a:pPr>
              <a:buFont typeface="Arial" panose="020B0604020202020204" pitchFamily="34" charset="0"/>
              <a:buChar char="•"/>
            </a:pPr>
            <a:r>
              <a:rPr lang="en-US" dirty="0"/>
              <a:t>User space – where applications like App1 and App2 run.</a:t>
            </a:r>
          </a:p>
          <a:p>
            <a:r>
              <a:rPr lang="en-US" dirty="0"/>
              <a:t>Applications operate entirely in user space. Signals are used as a communication mechanism in the following ways:</a:t>
            </a:r>
          </a:p>
          <a:p>
            <a:pPr>
              <a:buFont typeface="Arial" panose="020B0604020202020204" pitchFamily="34" charset="0"/>
              <a:buChar char="•"/>
            </a:pPr>
            <a:r>
              <a:rPr lang="en-US" dirty="0"/>
              <a:t>The operating system can send signals to applications running in user space.</a:t>
            </a:r>
          </a:p>
          <a:p>
            <a:pPr>
              <a:buFont typeface="Arial" panose="020B0604020202020204" pitchFamily="34" charset="0"/>
              <a:buChar char="•"/>
            </a:pPr>
            <a:r>
              <a:rPr lang="en-US" dirty="0"/>
              <a:t>One application can send signals to another application within user space.</a:t>
            </a:r>
          </a:p>
          <a:p>
            <a:pPr>
              <a:buFont typeface="Arial" panose="020B0604020202020204" pitchFamily="34" charset="0"/>
              <a:buChar char="•"/>
            </a:pPr>
            <a:r>
              <a:rPr lang="en-US" dirty="0"/>
              <a:t>It is not possible for an application to send a signal to the kernel. There are no such use cases.</a:t>
            </a:r>
          </a:p>
          <a:p>
            <a:r>
              <a:rPr lang="en-US" dirty="0"/>
              <a:t>This separation is essential to understand how signals work in Linux and to clearly define the roles and responsibilities between user applications and the operating system.</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10</a:t>
            </a:fld>
            <a:endParaRPr lang="en-US"/>
          </a:p>
        </p:txBody>
      </p:sp>
    </p:spTree>
    <p:extLst>
      <p:ext uri="{BB962C8B-B14F-4D97-AF65-F5344CB8AC3E}">
        <p14:creationId xmlns:p14="http://schemas.microsoft.com/office/powerpoint/2010/main" val="3769203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4470011"/>
            <a:ext cx="5954066" cy="1194650"/>
          </a:xfrm>
          <a:prstGeom prst="rect">
            <a:avLst/>
          </a:prstGeo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en-US" dirty="0"/>
              <a:t>Linux and Unix basics</a:t>
            </a:r>
          </a:p>
        </p:txBody>
      </p:sp>
      <p:cxnSp>
        <p:nvCxnSpPr>
          <p:cNvPr id="9" name="Straight Connector 8"/>
          <p:cNvCxnSpPr/>
          <p:nvPr userDrawn="1"/>
        </p:nvCxnSpPr>
        <p:spPr>
          <a:xfrm>
            <a:off x="2627870" y="5696676"/>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6185" y="4425688"/>
            <a:ext cx="1949335" cy="1949335"/>
          </a:xfrm>
          <a:prstGeom prst="rect">
            <a:avLst/>
          </a:prstGeom>
        </p:spPr>
      </p:pic>
      <p:sp>
        <p:nvSpPr>
          <p:cNvPr id="4" name="TextBox 3">
            <a:extLst>
              <a:ext uri="{FF2B5EF4-FFF2-40B4-BE49-F238E27FC236}">
                <a16:creationId xmlns:a16="http://schemas.microsoft.com/office/drawing/2014/main" id="{678BF2D4-2250-CEE2-97C2-4C892F50972A}"/>
              </a:ext>
            </a:extLst>
          </p:cNvPr>
          <p:cNvSpPr txBox="1"/>
          <p:nvPr userDrawn="1"/>
        </p:nvSpPr>
        <p:spPr>
          <a:xfrm>
            <a:off x="2627870" y="5728692"/>
            <a:ext cx="4541628" cy="646331"/>
          </a:xfrm>
          <a:prstGeom prst="rect">
            <a:avLst/>
          </a:prstGeom>
          <a:noFill/>
        </p:spPr>
        <p:txBody>
          <a:bodyPr wrap="none" rtlCol="0">
            <a:spAutoFit/>
          </a:bodyPr>
          <a:lstStyle/>
          <a:p>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p>
          <a:p>
            <a:r>
              <a:rPr lang="ro-RO" sz="1600" dirty="0">
                <a:solidFill>
                  <a:schemeClr val="tx1"/>
                </a:solidFill>
                <a:effectLst>
                  <a:outerShdw blurRad="50800" dist="38100" dir="2700000" algn="tl" rotWithShape="0">
                    <a:prstClr val="black">
                      <a:alpha val="40000"/>
                    </a:prstClr>
                  </a:outerShdw>
                </a:effectLst>
                <a:latin typeface="+mj-lt"/>
              </a:rPr>
              <a:t>Babeș-Bolyai University</a:t>
            </a:r>
            <a:endParaRPr lang="en-US" sz="1600" dirty="0">
              <a:solidFill>
                <a:schemeClr val="tx1"/>
              </a:solidFill>
            </a:endParaRPr>
          </a:p>
        </p:txBody>
      </p:sp>
    </p:spTree>
    <p:extLst>
      <p:ext uri="{BB962C8B-B14F-4D97-AF65-F5344CB8AC3E}">
        <p14:creationId xmlns:p14="http://schemas.microsoft.com/office/powerpoint/2010/main" val="116498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a:prstGeom prst="rect">
            <a:avLst/>
          </a:prstGeo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a:prstGeom prst="rect">
            <a:avLst/>
          </a:prstGeo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a:prstGeom prst="rect">
            <a:avLst/>
          </a:prstGeo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prstGeom prst="rect">
            <a:avLst/>
          </a:prstGeo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9AB29B2E-114B-4053-86F0-A402057E9421}"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187745" y="4308099"/>
            <a:ext cx="2743200" cy="1903231"/>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2" name="Text Placeholder 4"/>
          <p:cNvSpPr>
            <a:spLocks noGrp="1"/>
          </p:cNvSpPr>
          <p:nvPr>
            <p:ph type="body" sz="quarter" idx="3"/>
          </p:nvPr>
        </p:nvSpPr>
        <p:spPr>
          <a:xfrm>
            <a:off x="3186581" y="3733117"/>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185565" y="4309378"/>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5" name="Text Placeholder 4"/>
          <p:cNvSpPr>
            <a:spLocks noGrp="1"/>
          </p:cNvSpPr>
          <p:nvPr>
            <p:ph type="body" sz="quarter" idx="13"/>
          </p:nvPr>
        </p:nvSpPr>
        <p:spPr>
          <a:xfrm>
            <a:off x="6186617" y="3726704"/>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6186524" y="4302963"/>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10C98F3E-723A-4C83-8704-B8A57281B56A}"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prstGeom prst="rect">
            <a:avLst/>
          </a:prstGeo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5834" y="5488694"/>
            <a:ext cx="1234440" cy="1234440"/>
          </a:xfrm>
          <a:prstGeom prst="rect">
            <a:avLst/>
          </a:prstGeom>
        </p:spPr>
      </p:pic>
      <p:sp>
        <p:nvSpPr>
          <p:cNvPr id="19" name="Title 1"/>
          <p:cNvSpPr>
            <a:spLocks noGrp="1"/>
          </p:cNvSpPr>
          <p:nvPr>
            <p:ph type="ctrTitle" hasCustomPrompt="1"/>
          </p:nvPr>
        </p:nvSpPr>
        <p:spPr>
          <a:xfrm>
            <a:off x="201168" y="1369306"/>
            <a:ext cx="8741664" cy="916185"/>
          </a:xfrm>
          <a:prstGeom prst="rect">
            <a:avLst/>
          </a:prstGeo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spTree>
    <p:extLst>
      <p:ext uri="{BB962C8B-B14F-4D97-AF65-F5344CB8AC3E}">
        <p14:creationId xmlns:p14="http://schemas.microsoft.com/office/powerpoint/2010/main" val="359814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423" y="876854"/>
            <a:ext cx="8737394" cy="769383"/>
          </a:xfrm>
          <a:prstGeom prst="rect">
            <a:avLst/>
          </a:prstGeom>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a:xfrm>
            <a:off x="192421" y="1825625"/>
            <a:ext cx="8737395" cy="4351338"/>
          </a:xfrm>
          <a:prstGeom prst="rect">
            <a:avLst/>
          </a:prstGeom>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92422" y="6356351"/>
            <a:ext cx="2057400" cy="365125"/>
          </a:xfrm>
          <a:prstGeom prst="rect">
            <a:avLst/>
          </a:prstGeom>
        </p:spPr>
        <p:txBody>
          <a:bodyPr/>
          <a:lstStyle>
            <a:lvl1pPr>
              <a:defRPr>
                <a:solidFill>
                  <a:srgbClr val="114374"/>
                </a:solidFill>
              </a:defRPr>
            </a:lvl1pPr>
          </a:lstStyle>
          <a:p>
            <a:fld id="{23E9C8A1-DF9D-411C-8C5F-FC9619BF422F}" type="datetime1">
              <a:rPr lang="en-US" smtClean="0"/>
              <a:t>5/18/2025</a:t>
            </a:fld>
            <a:endParaRPr lang="en-US" dirty="0"/>
          </a:p>
        </p:txBody>
      </p:sp>
      <p:sp>
        <p:nvSpPr>
          <p:cNvPr id="6" name="Slide Number Placeholder 5"/>
          <p:cNvSpPr>
            <a:spLocks noGrp="1"/>
          </p:cNvSpPr>
          <p:nvPr>
            <p:ph type="sldNum" sz="quarter" idx="12"/>
          </p:nvPr>
        </p:nvSpPr>
        <p:spPr>
          <a:xfrm>
            <a:off x="6872416" y="6361329"/>
            <a:ext cx="2057400" cy="365125"/>
          </a:xfrm>
          <a:prstGeom prst="rect">
            <a:avLst/>
          </a:prstGeom>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a:prstGeom prst="rect">
            <a:avLst/>
          </a:prstGeom>
        </p:spPr>
        <p:txBody>
          <a:bodyPr/>
          <a:lstStyle>
            <a:lvl1pPr>
              <a:defRPr>
                <a:solidFill>
                  <a:schemeClr val="bg1"/>
                </a:solidFill>
              </a:defRPr>
            </a:lvl1pPr>
          </a:lstStyle>
          <a:p>
            <a:fld id="{BFDA29EC-E924-41A3-B5BE-5D0670F22716}" type="datetime1">
              <a:rPr lang="en-US" smtClean="0"/>
              <a:t>5/18/2025</a:t>
            </a:fld>
            <a:endParaRPr lang="en-US" dirty="0"/>
          </a:p>
        </p:txBody>
      </p:sp>
      <p:sp>
        <p:nvSpPr>
          <p:cNvPr id="7" name="Slide Number Placeholder 6"/>
          <p:cNvSpPr>
            <a:spLocks noGrp="1"/>
          </p:cNvSpPr>
          <p:nvPr>
            <p:ph type="sldNum" sz="quarter" idx="12"/>
          </p:nvPr>
        </p:nvSpPr>
        <p:spPr>
          <a:xfrm>
            <a:off x="6872417" y="6351137"/>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prstGeom prst="rect">
            <a:avLst/>
          </a:prstGeo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prstGeom prst="rect">
            <a:avLst/>
          </a:prstGeo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FDAAADCF-EB19-455B-BD58-E7E620490F64}" type="datetime1">
              <a:rPr lang="en-US" smtClean="0"/>
              <a:t>5/18/2025</a:t>
            </a:fld>
            <a:endParaRPr lang="en-US" dirty="0"/>
          </a:p>
        </p:txBody>
      </p:sp>
      <p:sp>
        <p:nvSpPr>
          <p:cNvPr id="9" name="Slide Number Placeholder 8"/>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a:prstGeom prst="rect">
            <a:avLst/>
          </a:prstGeo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A2F68D6A-48B6-4CD5-A684-04AAD272DA69}"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3745CEDF-6B39-4773-9E6A-C6BA65DB4B8E}" type="datetime1">
              <a:rPr lang="en-US" smtClean="0"/>
              <a:t>5/18/2025</a:t>
            </a:fld>
            <a:endParaRPr lang="en-US" dirty="0"/>
          </a:p>
        </p:txBody>
      </p:sp>
      <p:sp>
        <p:nvSpPr>
          <p:cNvPr id="4" name="Slide Number Placeholder 3"/>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B359FE91-8333-4547-8501-BA7A2E28790A}" type="datetime1">
              <a:rPr lang="en-US" smtClean="0"/>
              <a:t>5/18/2025</a:t>
            </a:fld>
            <a:endParaRPr lang="en-US" dirty="0"/>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a:prstGeom prst="rect">
            <a:avLst/>
          </a:prstGeo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a:prstGeom prst="rect">
            <a:avLst/>
          </a:prstGeo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a:prstGeom prst="rect">
            <a:avLst/>
          </a:prstGeo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0796918D-AF50-4378-9F46-10F8D870345E}" type="datetime1">
              <a:rPr lang="en-US" smtClean="0"/>
              <a:t>5/18/2025</a:t>
            </a:fld>
            <a:endParaRPr lang="en-US"/>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7EFBFF5B-2B38-813E-03A7-EC6CBA05E0F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6">
            <a:extLst>
              <a:ext uri="{FF2B5EF4-FFF2-40B4-BE49-F238E27FC236}">
                <a16:creationId xmlns:a16="http://schemas.microsoft.com/office/drawing/2014/main" id="{6D9612AD-5D56-7078-485E-B8F594E225E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DF301CC-6C7D-6205-9003-8FD7693FC7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168A-03DA-4EAE-8BD0-E85B36BADE37}" type="datetimeFigureOut">
              <a:rPr lang="en-US" smtClean="0"/>
              <a:t>5/18/2025</a:t>
            </a:fld>
            <a:endParaRPr lang="en-US"/>
          </a:p>
        </p:txBody>
      </p:sp>
      <p:sp>
        <p:nvSpPr>
          <p:cNvPr id="9" name="Footer Placeholder 8">
            <a:extLst>
              <a:ext uri="{FF2B5EF4-FFF2-40B4-BE49-F238E27FC236}">
                <a16:creationId xmlns:a16="http://schemas.microsoft.com/office/drawing/2014/main" id="{56A70483-5C13-6D6B-1BD4-32788C16914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F55B6F49-4918-0760-C363-392DB52978C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0A4E-6D81-4ABA-B67B-49A403CF3CA9}" type="slidenum">
              <a:rPr lang="en-US" smtClean="0"/>
              <a:t>‹#›</a:t>
            </a:fld>
            <a:endParaRPr lang="en-US"/>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41" r:id="rId1"/>
    <p:sldLayoutId id="2147483739" r:id="rId2"/>
    <p:sldLayoutId id="2147483740" r:id="rId3"/>
    <p:sldLayoutId id="2147483742" r:id="rId4"/>
    <p:sldLayoutId id="2147483743" r:id="rId5"/>
    <p:sldLayoutId id="2147483744" r:id="rId6"/>
    <p:sldLayoutId id="2147483745" r:id="rId7"/>
    <p:sldLayoutId id="2147483746" r:id="rId8"/>
    <p:sldLayoutId id="2147483748" r:id="rId9"/>
    <p:sldLayoutId id="2147483751" r:id="rId10"/>
    <p:sldLayoutId id="2147483752" r:id="rId11"/>
    <p:sldLayoutId id="2147483753" r:id="rId12"/>
    <p:sldLayoutId id="2147483755" r:id="rId13"/>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aticleworld.com/c-compilation-process/#google_vignette" TargetMode="External"/><Relationship Id="rId13" Type="http://schemas.openxmlformats.org/officeDocument/2006/relationships/hyperlink" Target="https://www.scaler.com/topics/c/importance-of-c-language/" TargetMode="External"/><Relationship Id="rId3" Type="http://schemas.openxmlformats.org/officeDocument/2006/relationships/hyperlink" Target="https://linuxhint.com/fork_linux_system_call_c/#search/q=signal()" TargetMode="External"/><Relationship Id="rId7" Type="http://schemas.openxmlformats.org/officeDocument/2006/relationships/hyperlink" Target="http://www.btechsmartclass.com/c_programming/C-Creating-and-Running-C-Program.html#google_vignette" TargetMode="External"/><Relationship Id="rId12" Type="http://schemas.openxmlformats.org/officeDocument/2006/relationships/hyperlink" Target="https://aruneworld.com/programming-language/c/c-compiling-process/" TargetMode="External"/><Relationship Id="rId2" Type="http://schemas.openxmlformats.org/officeDocument/2006/relationships/hyperlink" Target="https://linuxhint.com/signal-2-c-function/" TargetMode="External"/><Relationship Id="rId1" Type="http://schemas.openxmlformats.org/officeDocument/2006/relationships/slideLayout" Target="../slideLayouts/slideLayout3.xml"/><Relationship Id="rId6" Type="http://schemas.openxmlformats.org/officeDocument/2006/relationships/hyperlink" Target="https://www.scaler.com/topics/c-fork/" TargetMode="External"/><Relationship Id="rId11" Type="http://schemas.openxmlformats.org/officeDocument/2006/relationships/hyperlink" Target="https://cs.brown.edu/courses/csci1310/2020/assign/labs/lab2.html" TargetMode="External"/><Relationship Id="rId5" Type="http://schemas.openxmlformats.org/officeDocument/2006/relationships/hyperlink" Target="https://www.naukri.com/code360/library/c-fork-function" TargetMode="External"/><Relationship Id="rId10" Type="http://schemas.openxmlformats.org/officeDocument/2006/relationships/hyperlink" Target="https://www.prepbytes.com/blog/c-programming/compilation-process-in-c/" TargetMode="External"/><Relationship Id="rId4" Type="http://schemas.openxmlformats.org/officeDocument/2006/relationships/hyperlink" Target="https://medium.com/@razika28/signals-ad83f38f80b6" TargetMode="External"/><Relationship Id="rId9" Type="http://schemas.openxmlformats.org/officeDocument/2006/relationships/hyperlink" Target="https://tutorend.com/c/c-compilation-proce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Processes in C – Lab. 9</a:t>
            </a:r>
          </a:p>
        </p:txBody>
      </p:sp>
      <p:sp>
        <p:nvSpPr>
          <p:cNvPr id="8" name="Subtitle 7"/>
          <p:cNvSpPr>
            <a:spLocks noGrp="1"/>
          </p:cNvSpPr>
          <p:nvPr>
            <p:ph type="subTitle" idx="4294967295"/>
          </p:nvPr>
        </p:nvSpPr>
        <p:spPr>
          <a:xfrm>
            <a:off x="2408062" y="2328337"/>
            <a:ext cx="5725466" cy="638097"/>
          </a:xfrm>
          <a:prstGeom prst="rect">
            <a:avLst/>
          </a:prstGeom>
        </p:spPr>
        <p:txBody>
          <a:bodyPr>
            <a:normAutofit fontScale="92500" lnSpcReduction="10000"/>
          </a:bodyPr>
          <a:lstStyle/>
          <a:p>
            <a:r>
              <a:rPr lang="en-US" dirty="0"/>
              <a:t>Faculty of Mathematics and Computer Science</a:t>
            </a:r>
          </a:p>
        </p:txBody>
      </p:sp>
    </p:spTree>
    <p:extLst>
      <p:ext uri="{BB962C8B-B14F-4D97-AF65-F5344CB8AC3E}">
        <p14:creationId xmlns:p14="http://schemas.microsoft.com/office/powerpoint/2010/main" val="2156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5"/>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Communication between processes: Signals</a:t>
            </a:r>
          </a:p>
        </p:txBody>
      </p:sp>
      <p:sp>
        <p:nvSpPr>
          <p:cNvPr id="2" name="TextBox 1">
            <a:extLst>
              <a:ext uri="{FF2B5EF4-FFF2-40B4-BE49-F238E27FC236}">
                <a16:creationId xmlns:a16="http://schemas.microsoft.com/office/drawing/2014/main" id="{C2DDF631-AB81-5A7B-BED7-6C2376966178}"/>
              </a:ext>
            </a:extLst>
          </p:cNvPr>
          <p:cNvSpPr txBox="1"/>
          <p:nvPr/>
        </p:nvSpPr>
        <p:spPr>
          <a:xfrm>
            <a:off x="55712" y="3814582"/>
            <a:ext cx="9032575" cy="2554545"/>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rPr>
              <a:t>A signal is a system message sent from one process to another, </a:t>
            </a:r>
            <a:r>
              <a:rPr lang="en-US" sz="2000" b="1" i="0" dirty="0">
                <a:effectLst/>
              </a:rPr>
              <a:t>not</a:t>
            </a:r>
            <a:r>
              <a:rPr lang="en-US" sz="2000" b="0" i="0" dirty="0">
                <a:effectLst/>
              </a:rPr>
              <a:t> usually used to </a:t>
            </a:r>
            <a:r>
              <a:rPr lang="en-US" sz="2000" b="1" i="0" dirty="0">
                <a:effectLst/>
              </a:rPr>
              <a:t>transfer data</a:t>
            </a:r>
            <a:r>
              <a:rPr lang="en-US" sz="2000" b="0" i="0" dirty="0">
                <a:effectLst/>
              </a:rPr>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0" i="0" dirty="0">
                <a:effectLst/>
              </a:rPr>
              <a:t>So signals are used to convey information and prompt processes to take appropriate actions based on the event’s nature;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0" i="0" dirty="0">
                <a:effectLst/>
              </a:rPr>
              <a:t>Therefore, signals have control over processes;</a:t>
            </a:r>
          </a:p>
          <a:p>
            <a:pPr marL="342900" indent="-342900">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9A9EB871-4DF9-BE55-CB75-59BEE126FBEE}"/>
              </a:ext>
            </a:extLst>
          </p:cNvPr>
          <p:cNvSpPr txBox="1"/>
          <p:nvPr/>
        </p:nvSpPr>
        <p:spPr>
          <a:xfrm>
            <a:off x="-16609" y="3850650"/>
            <a:ext cx="628650" cy="369332"/>
          </a:xfrm>
          <a:prstGeom prst="rect">
            <a:avLst/>
          </a:prstGeom>
          <a:noFill/>
        </p:spPr>
        <p:txBody>
          <a:bodyPr wrap="square">
            <a:spAutoFit/>
          </a:bodyPr>
          <a:lstStyle/>
          <a:p>
            <a:r>
              <a:rPr lang="en-US" sz="1800" dirty="0"/>
              <a:t>📌</a:t>
            </a:r>
          </a:p>
        </p:txBody>
      </p:sp>
      <p:sp>
        <p:nvSpPr>
          <p:cNvPr id="9" name="TextBox 8">
            <a:extLst>
              <a:ext uri="{FF2B5EF4-FFF2-40B4-BE49-F238E27FC236}">
                <a16:creationId xmlns:a16="http://schemas.microsoft.com/office/drawing/2014/main" id="{FFA6A316-448B-A799-EA3D-BED6E665627A}"/>
              </a:ext>
            </a:extLst>
          </p:cNvPr>
          <p:cNvSpPr txBox="1"/>
          <p:nvPr/>
        </p:nvSpPr>
        <p:spPr>
          <a:xfrm>
            <a:off x="-16609" y="4768185"/>
            <a:ext cx="628650" cy="369332"/>
          </a:xfrm>
          <a:prstGeom prst="rect">
            <a:avLst/>
          </a:prstGeom>
          <a:noFill/>
        </p:spPr>
        <p:txBody>
          <a:bodyPr wrap="square">
            <a:spAutoFit/>
          </a:bodyPr>
          <a:lstStyle/>
          <a:p>
            <a:r>
              <a:rPr lang="en-US" sz="1800" dirty="0"/>
              <a:t>📌</a:t>
            </a:r>
          </a:p>
        </p:txBody>
      </p:sp>
      <p:sp>
        <p:nvSpPr>
          <p:cNvPr id="10" name="TextBox 9">
            <a:extLst>
              <a:ext uri="{FF2B5EF4-FFF2-40B4-BE49-F238E27FC236}">
                <a16:creationId xmlns:a16="http://schemas.microsoft.com/office/drawing/2014/main" id="{63A20300-10E1-7C6D-68D9-559928129198}"/>
              </a:ext>
            </a:extLst>
          </p:cNvPr>
          <p:cNvSpPr txBox="1"/>
          <p:nvPr/>
        </p:nvSpPr>
        <p:spPr>
          <a:xfrm>
            <a:off x="0" y="5679750"/>
            <a:ext cx="628650" cy="369332"/>
          </a:xfrm>
          <a:prstGeom prst="rect">
            <a:avLst/>
          </a:prstGeom>
          <a:noFill/>
        </p:spPr>
        <p:txBody>
          <a:bodyPr wrap="square">
            <a:spAutoFit/>
          </a:bodyPr>
          <a:lstStyle/>
          <a:p>
            <a:r>
              <a:rPr lang="en-US" sz="1800" dirty="0"/>
              <a:t>📌</a:t>
            </a:r>
          </a:p>
        </p:txBody>
      </p:sp>
      <p:pic>
        <p:nvPicPr>
          <p:cNvPr id="4" name="Picture 3">
            <a:extLst>
              <a:ext uri="{FF2B5EF4-FFF2-40B4-BE49-F238E27FC236}">
                <a16:creationId xmlns:a16="http://schemas.microsoft.com/office/drawing/2014/main" id="{EA24AE10-CE40-CAA3-4A2C-340B8A6F8B7A}"/>
              </a:ext>
            </a:extLst>
          </p:cNvPr>
          <p:cNvPicPr>
            <a:picLocks noChangeAspect="1"/>
          </p:cNvPicPr>
          <p:nvPr/>
        </p:nvPicPr>
        <p:blipFill>
          <a:blip r:embed="rId3"/>
          <a:stretch>
            <a:fillRect/>
          </a:stretch>
        </p:blipFill>
        <p:spPr>
          <a:xfrm>
            <a:off x="1374971" y="921961"/>
            <a:ext cx="6201552" cy="2591260"/>
          </a:xfrm>
          <a:prstGeom prst="rect">
            <a:avLst/>
          </a:prstGeom>
        </p:spPr>
      </p:pic>
    </p:spTree>
    <p:extLst>
      <p:ext uri="{BB962C8B-B14F-4D97-AF65-F5344CB8AC3E}">
        <p14:creationId xmlns:p14="http://schemas.microsoft.com/office/powerpoint/2010/main" val="43606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7BCDA4B-4F8C-1373-9C0F-A095436C26BC}"/>
              </a:ext>
            </a:extLst>
          </p:cNvPr>
          <p:cNvSpPr/>
          <p:nvPr/>
        </p:nvSpPr>
        <p:spPr>
          <a:xfrm>
            <a:off x="4000472" y="5075875"/>
            <a:ext cx="4704605" cy="1110596"/>
          </a:xfrm>
          <a:prstGeom prst="roundRect">
            <a:avLst/>
          </a:prstGeom>
          <a:solidFill>
            <a:srgbClr val="F5E1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2">
                    <a:lumMod val="10000"/>
                  </a:schemeClr>
                </a:solidFill>
              </a:rPr>
              <a:t>Process do its customized processing on receiving the signal by executing the signal handler routine.</a:t>
            </a:r>
            <a:br>
              <a:rPr lang="en-US" sz="1200" dirty="0">
                <a:solidFill>
                  <a:schemeClr val="accent2">
                    <a:lumMod val="10000"/>
                  </a:schemeClr>
                </a:solidFill>
              </a:rPr>
            </a:br>
            <a:r>
              <a:rPr lang="en-US" sz="1200" b="1" dirty="0">
                <a:solidFill>
                  <a:schemeClr val="accent2">
                    <a:lumMod val="10000"/>
                  </a:schemeClr>
                </a:solidFill>
              </a:rPr>
              <a:t>Eg</a:t>
            </a:r>
            <a:r>
              <a:rPr lang="en-US" sz="1200" dirty="0">
                <a:solidFill>
                  <a:schemeClr val="accent2">
                    <a:lumMod val="10000"/>
                  </a:schemeClr>
                </a:solidFill>
              </a:rPr>
              <a:t>: When process receives the </a:t>
            </a:r>
            <a:r>
              <a:rPr lang="en-US" sz="1200" b="1" dirty="0">
                <a:solidFill>
                  <a:schemeClr val="accent2">
                    <a:lumMod val="10000"/>
                  </a:schemeClr>
                </a:solidFill>
              </a:rPr>
              <a:t>SIGTERM</a:t>
            </a:r>
            <a:r>
              <a:rPr lang="en-US" sz="1200" dirty="0">
                <a:solidFill>
                  <a:schemeClr val="accent2">
                    <a:lumMod val="10000"/>
                  </a:schemeClr>
                </a:solidFill>
              </a:rPr>
              <a:t> signal, process might want to print the </a:t>
            </a:r>
            <a:r>
              <a:rPr lang="en-US" sz="1200" b="1" dirty="0">
                <a:solidFill>
                  <a:schemeClr val="accent2">
                    <a:lumMod val="10000"/>
                  </a:schemeClr>
                </a:solidFill>
              </a:rPr>
              <a:t>Goodbye</a:t>
            </a:r>
            <a:r>
              <a:rPr lang="en-US" sz="1200" dirty="0">
                <a:solidFill>
                  <a:schemeClr val="accent2">
                    <a:lumMod val="10000"/>
                  </a:schemeClr>
                </a:solidFill>
              </a:rPr>
              <a:t> </a:t>
            </a:r>
            <a:r>
              <a:rPr lang="en-US" sz="1200" b="1" dirty="0">
                <a:solidFill>
                  <a:schemeClr val="accent2">
                    <a:lumMod val="10000"/>
                  </a:schemeClr>
                </a:solidFill>
              </a:rPr>
              <a:t>msg</a:t>
            </a:r>
            <a:r>
              <a:rPr lang="en-US" sz="1200" dirty="0">
                <a:solidFill>
                  <a:schemeClr val="accent2">
                    <a:lumMod val="10000"/>
                  </a:schemeClr>
                </a:solidFill>
              </a:rPr>
              <a:t> on screen, or </a:t>
            </a:r>
            <a:r>
              <a:rPr lang="en-US" sz="1200" b="1" dirty="0">
                <a:solidFill>
                  <a:schemeClr val="accent2">
                    <a:lumMod val="10000"/>
                  </a:schemeClr>
                </a:solidFill>
              </a:rPr>
              <a:t>write</a:t>
            </a:r>
            <a:r>
              <a:rPr lang="en-US" sz="1200" dirty="0">
                <a:solidFill>
                  <a:schemeClr val="accent2">
                    <a:lumMod val="10000"/>
                  </a:schemeClr>
                </a:solidFill>
              </a:rPr>
              <a:t> its internal data structure in a file for </a:t>
            </a:r>
            <a:r>
              <a:rPr lang="en-US" sz="1200" b="1" dirty="0">
                <a:solidFill>
                  <a:schemeClr val="accent2">
                    <a:lumMod val="10000"/>
                  </a:schemeClr>
                </a:solidFill>
              </a:rPr>
              <a:t>offline debugging</a:t>
            </a:r>
            <a:r>
              <a:rPr lang="en-US" sz="1200" dirty="0">
                <a:solidFill>
                  <a:schemeClr val="accent2">
                    <a:lumMod val="10000"/>
                  </a:schemeClr>
                </a:solidFill>
              </a:rPr>
              <a:t> before it dies out.</a:t>
            </a:r>
          </a:p>
        </p:txBody>
      </p:sp>
      <p:sp>
        <p:nvSpPr>
          <p:cNvPr id="10" name="Rectangle: Rounded Corners 9">
            <a:extLst>
              <a:ext uri="{FF2B5EF4-FFF2-40B4-BE49-F238E27FC236}">
                <a16:creationId xmlns:a16="http://schemas.microsoft.com/office/drawing/2014/main" id="{13699A28-8515-5DEF-6F22-984659626BAF}"/>
              </a:ext>
            </a:extLst>
          </p:cNvPr>
          <p:cNvSpPr/>
          <p:nvPr/>
        </p:nvSpPr>
        <p:spPr>
          <a:xfrm>
            <a:off x="536450" y="4320106"/>
            <a:ext cx="3223980" cy="963514"/>
          </a:xfrm>
          <a:prstGeom prst="roundRect">
            <a:avLst/>
          </a:prstGeom>
          <a:solidFill>
            <a:srgbClr val="F5E1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2">
                    <a:lumMod val="10000"/>
                  </a:schemeClr>
                </a:solidFill>
              </a:rPr>
              <a:t>Process execute the default action of the signal</a:t>
            </a:r>
            <a:br>
              <a:rPr lang="en-US" sz="1200" dirty="0">
                <a:solidFill>
                  <a:schemeClr val="accent2">
                    <a:lumMod val="10000"/>
                  </a:schemeClr>
                </a:solidFill>
              </a:rPr>
            </a:br>
            <a:r>
              <a:rPr lang="en-US" sz="1200" b="1" dirty="0">
                <a:solidFill>
                  <a:schemeClr val="accent2">
                    <a:lumMod val="10000"/>
                  </a:schemeClr>
                </a:solidFill>
              </a:rPr>
              <a:t>Eg</a:t>
            </a:r>
            <a:r>
              <a:rPr lang="en-US" sz="1200" dirty="0">
                <a:solidFill>
                  <a:schemeClr val="accent2">
                    <a:lumMod val="10000"/>
                  </a:schemeClr>
                </a:solidFill>
              </a:rPr>
              <a:t>: When process receives </a:t>
            </a:r>
            <a:r>
              <a:rPr lang="en-US" sz="1200" b="1" dirty="0">
                <a:solidFill>
                  <a:schemeClr val="accent2">
                    <a:lumMod val="10000"/>
                  </a:schemeClr>
                </a:solidFill>
              </a:rPr>
              <a:t>SIGTERM</a:t>
            </a:r>
            <a:r>
              <a:rPr lang="en-US" sz="1200" dirty="0">
                <a:solidFill>
                  <a:schemeClr val="accent2">
                    <a:lumMod val="10000"/>
                  </a:schemeClr>
                </a:solidFill>
              </a:rPr>
              <a:t> signal, process is terminated by </a:t>
            </a:r>
            <a:r>
              <a:rPr lang="en-US" sz="1200" b="1" dirty="0">
                <a:solidFill>
                  <a:schemeClr val="accent2">
                    <a:lumMod val="10000"/>
                  </a:schemeClr>
                </a:solidFill>
              </a:rPr>
              <a:t>default</a:t>
            </a:r>
            <a:r>
              <a:rPr lang="en-US" sz="1200" dirty="0">
                <a:solidFill>
                  <a:schemeClr val="accent2">
                    <a:lumMod val="10000"/>
                  </a:schemeClr>
                </a:solidFill>
              </a:rPr>
              <a:t>.</a:t>
            </a:r>
          </a:p>
        </p:txBody>
      </p:sp>
      <p:pic>
        <p:nvPicPr>
          <p:cNvPr id="26" name="Picture 25">
            <a:extLst>
              <a:ext uri="{FF2B5EF4-FFF2-40B4-BE49-F238E27FC236}">
                <a16:creationId xmlns:a16="http://schemas.microsoft.com/office/drawing/2014/main" id="{4AD384F8-5EC4-1895-040B-C5DA29454F9A}"/>
              </a:ext>
            </a:extLst>
          </p:cNvPr>
          <p:cNvPicPr>
            <a:picLocks noChangeAspect="1"/>
          </p:cNvPicPr>
          <p:nvPr/>
        </p:nvPicPr>
        <p:blipFill>
          <a:blip r:embed="rId3"/>
          <a:stretch>
            <a:fillRect/>
          </a:stretch>
        </p:blipFill>
        <p:spPr>
          <a:xfrm>
            <a:off x="1973607" y="1726940"/>
            <a:ext cx="5196786" cy="2475772"/>
          </a:xfrm>
          <a:prstGeom prst="rect">
            <a:avLst/>
          </a:prstGeom>
        </p:spPr>
      </p:pic>
      <p:sp>
        <p:nvSpPr>
          <p:cNvPr id="9" name="Rectangle: Rounded Corners 8">
            <a:extLst>
              <a:ext uri="{FF2B5EF4-FFF2-40B4-BE49-F238E27FC236}">
                <a16:creationId xmlns:a16="http://schemas.microsoft.com/office/drawing/2014/main" id="{3FFBAF2E-B0A5-0777-3426-D4C1A31A17FF}"/>
              </a:ext>
            </a:extLst>
          </p:cNvPr>
          <p:cNvSpPr/>
          <p:nvPr/>
        </p:nvSpPr>
        <p:spPr>
          <a:xfrm>
            <a:off x="1917894" y="858999"/>
            <a:ext cx="5252496" cy="867941"/>
          </a:xfrm>
          <a:prstGeom prst="roundRect">
            <a:avLst/>
          </a:prstGeom>
          <a:solidFill>
            <a:srgbClr val="F5E1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Communication between processes: Handling Signals</a:t>
            </a:r>
          </a:p>
        </p:txBody>
      </p:sp>
      <p:sp>
        <p:nvSpPr>
          <p:cNvPr id="2" name="TextBox 1">
            <a:extLst>
              <a:ext uri="{FF2B5EF4-FFF2-40B4-BE49-F238E27FC236}">
                <a16:creationId xmlns:a16="http://schemas.microsoft.com/office/drawing/2014/main" id="{C2DDF631-AB81-5A7B-BED7-6C2376966178}"/>
              </a:ext>
            </a:extLst>
          </p:cNvPr>
          <p:cNvSpPr txBox="1"/>
          <p:nvPr/>
        </p:nvSpPr>
        <p:spPr>
          <a:xfrm>
            <a:off x="55712" y="756057"/>
            <a:ext cx="9032575" cy="707886"/>
          </a:xfrm>
          <a:prstGeom prst="rect">
            <a:avLst/>
          </a:prstGeom>
          <a:noFill/>
        </p:spPr>
        <p:txBody>
          <a:bodyPr wrap="square" rtlCol="0">
            <a:spAutoFit/>
          </a:bodyPr>
          <a:lstStyle/>
          <a:p>
            <a:pPr marL="342900" indent="-342900">
              <a:buFont typeface="Arial" panose="020B0604020202020204" pitchFamily="34" charset="0"/>
              <a:buChar char="•"/>
            </a:pPr>
            <a:endParaRPr lang="en-US" sz="2000" b="1" i="0" dirty="0">
              <a:effectLst/>
            </a:endParaRPr>
          </a:p>
          <a:p>
            <a:pPr marL="342900" indent="-342900">
              <a:buFont typeface="Arial" panose="020B0604020202020204" pitchFamily="34" charset="0"/>
              <a:buChar char="•"/>
            </a:pPr>
            <a:endParaRPr lang="en-US" sz="2000" dirty="0"/>
          </a:p>
        </p:txBody>
      </p:sp>
      <p:sp>
        <p:nvSpPr>
          <p:cNvPr id="24" name="TextBox 23">
            <a:extLst>
              <a:ext uri="{FF2B5EF4-FFF2-40B4-BE49-F238E27FC236}">
                <a16:creationId xmlns:a16="http://schemas.microsoft.com/office/drawing/2014/main" id="{C0C57C32-F609-0C8C-23AC-7C53CF32AB98}"/>
              </a:ext>
            </a:extLst>
          </p:cNvPr>
          <p:cNvSpPr txBox="1"/>
          <p:nvPr/>
        </p:nvSpPr>
        <p:spPr>
          <a:xfrm>
            <a:off x="2075496" y="939026"/>
            <a:ext cx="4944239" cy="707886"/>
          </a:xfrm>
          <a:prstGeom prst="rect">
            <a:avLst/>
          </a:prstGeom>
          <a:noFill/>
        </p:spPr>
        <p:txBody>
          <a:bodyPr wrap="none" rtlCol="0">
            <a:spAutoFit/>
          </a:bodyPr>
          <a:lstStyle/>
          <a:p>
            <a:pPr algn="ctr"/>
            <a:r>
              <a:rPr lang="en-US" sz="2000" b="1" dirty="0">
                <a:solidFill>
                  <a:schemeClr val="accent2">
                    <a:lumMod val="10000"/>
                  </a:schemeClr>
                </a:solidFill>
              </a:rPr>
              <a:t>When a process receives a signal, either</a:t>
            </a:r>
          </a:p>
          <a:p>
            <a:pPr algn="ctr"/>
            <a:r>
              <a:rPr lang="en-US" sz="2000" b="1" dirty="0">
                <a:solidFill>
                  <a:schemeClr val="accent2">
                    <a:lumMod val="10000"/>
                  </a:schemeClr>
                </a:solidFill>
              </a:rPr>
              <a:t>of the three things can happen:</a:t>
            </a:r>
          </a:p>
        </p:txBody>
      </p:sp>
      <p:cxnSp>
        <p:nvCxnSpPr>
          <p:cNvPr id="30" name="Straight Arrow Connector 29">
            <a:extLst>
              <a:ext uri="{FF2B5EF4-FFF2-40B4-BE49-F238E27FC236}">
                <a16:creationId xmlns:a16="http://schemas.microsoft.com/office/drawing/2014/main" id="{52AC19FD-311B-69D3-8D42-298F5D84A289}"/>
              </a:ext>
            </a:extLst>
          </p:cNvPr>
          <p:cNvCxnSpPr>
            <a:cxnSpLocks/>
          </p:cNvCxnSpPr>
          <p:nvPr/>
        </p:nvCxnSpPr>
        <p:spPr>
          <a:xfrm>
            <a:off x="4572000" y="3765884"/>
            <a:ext cx="0" cy="1287379"/>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1685D4-57FB-AC95-B9E6-417F9388DCF3}"/>
              </a:ext>
            </a:extLst>
          </p:cNvPr>
          <p:cNvCxnSpPr>
            <a:cxnSpLocks/>
          </p:cNvCxnSpPr>
          <p:nvPr/>
        </p:nvCxnSpPr>
        <p:spPr>
          <a:xfrm>
            <a:off x="6023810" y="3765884"/>
            <a:ext cx="0" cy="699825"/>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5279267-165B-9743-560F-D1E18B13C742}"/>
              </a:ext>
            </a:extLst>
          </p:cNvPr>
          <p:cNvCxnSpPr>
            <a:cxnSpLocks/>
          </p:cNvCxnSpPr>
          <p:nvPr/>
        </p:nvCxnSpPr>
        <p:spPr>
          <a:xfrm>
            <a:off x="3300663" y="3765884"/>
            <a:ext cx="0" cy="537546"/>
          </a:xfrm>
          <a:prstGeom prst="straightConnector1">
            <a:avLst/>
          </a:prstGeom>
          <a:ln w="571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8129A4F2-47A5-33EE-6933-CE56A57AB719}"/>
              </a:ext>
            </a:extLst>
          </p:cNvPr>
          <p:cNvSpPr/>
          <p:nvPr/>
        </p:nvSpPr>
        <p:spPr>
          <a:xfrm>
            <a:off x="5945666" y="4460392"/>
            <a:ext cx="2148138" cy="498851"/>
          </a:xfrm>
          <a:prstGeom prst="roundRect">
            <a:avLst/>
          </a:prstGeom>
          <a:solidFill>
            <a:srgbClr val="F5E1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2">
                    <a:lumMod val="10000"/>
                  </a:schemeClr>
                </a:solidFill>
              </a:rPr>
              <a:t>Process ignore the signal: SIG_IGN</a:t>
            </a:r>
          </a:p>
        </p:txBody>
      </p:sp>
    </p:spTree>
    <p:extLst>
      <p:ext uri="{BB962C8B-B14F-4D97-AF65-F5344CB8AC3E}">
        <p14:creationId xmlns:p14="http://schemas.microsoft.com/office/powerpoint/2010/main" val="301805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DBB1587-DC29-414E-990E-E6B12DABD5C1}"/>
              </a:ext>
            </a:extLst>
          </p:cNvPr>
          <p:cNvPicPr>
            <a:picLocks noChangeAspect="1"/>
          </p:cNvPicPr>
          <p:nvPr/>
        </p:nvPicPr>
        <p:blipFill>
          <a:blip r:embed="rId3"/>
          <a:stretch>
            <a:fillRect/>
          </a:stretch>
        </p:blipFill>
        <p:spPr>
          <a:xfrm>
            <a:off x="7646286" y="1685883"/>
            <a:ext cx="2084956" cy="729215"/>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Communication between processes: Sending Signals</a:t>
            </a:r>
          </a:p>
        </p:txBody>
      </p:sp>
      <p:sp>
        <p:nvSpPr>
          <p:cNvPr id="2" name="TextBox 1">
            <a:extLst>
              <a:ext uri="{FF2B5EF4-FFF2-40B4-BE49-F238E27FC236}">
                <a16:creationId xmlns:a16="http://schemas.microsoft.com/office/drawing/2014/main" id="{C2DDF631-AB81-5A7B-BED7-6C2376966178}"/>
              </a:ext>
            </a:extLst>
          </p:cNvPr>
          <p:cNvSpPr txBox="1"/>
          <p:nvPr/>
        </p:nvSpPr>
        <p:spPr>
          <a:xfrm>
            <a:off x="55712" y="611682"/>
            <a:ext cx="9032575" cy="2554545"/>
          </a:xfrm>
          <a:prstGeom prst="rect">
            <a:avLst/>
          </a:prstGeom>
          <a:noFill/>
        </p:spPr>
        <p:txBody>
          <a:bodyPr wrap="square" rtlCol="0">
            <a:spAutoFit/>
          </a:bodyPr>
          <a:lstStyle/>
          <a:p>
            <a:pPr marL="342900" indent="-342900">
              <a:buFont typeface="Arial" panose="020B0604020202020204" pitchFamily="34" charset="0"/>
              <a:buChar char="•"/>
            </a:pPr>
            <a:endParaRPr lang="en-US" sz="2000" b="1" i="0" dirty="0">
              <a:effectLst/>
            </a:endParaRPr>
          </a:p>
          <a:p>
            <a:pPr marL="342900" indent="-342900">
              <a:buFont typeface="Arial" panose="020B0604020202020204" pitchFamily="34" charset="0"/>
              <a:buChar char="•"/>
            </a:pPr>
            <a:r>
              <a:rPr lang="en-US" sz="2000" dirty="0"/>
              <a:t>We send signals with </a:t>
            </a:r>
            <a:r>
              <a:rPr lang="en-US" sz="2000" b="1" dirty="0"/>
              <a:t>kill() </a:t>
            </a:r>
            <a:r>
              <a:rPr lang="en-US" sz="2000" dirty="0"/>
              <a:t>command to </a:t>
            </a:r>
            <a:r>
              <a:rPr lang="en-US" sz="2000" b="1" dirty="0"/>
              <a:t>a</a:t>
            </a:r>
            <a:r>
              <a:rPr lang="en-US" sz="2000" dirty="0"/>
              <a:t> process or a </a:t>
            </a:r>
            <a:r>
              <a:rPr lang="en-US" sz="2000" b="1" dirty="0"/>
              <a:t>group</a:t>
            </a:r>
            <a:r>
              <a:rPr lang="en-US" sz="2000" dirty="0"/>
              <a:t> of processes: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i="0" dirty="0">
              <a:effectLst/>
            </a:endParaRPr>
          </a:p>
          <a:p>
            <a:pPr marL="342900" indent="-342900">
              <a:buFont typeface="Arial" panose="020B0604020202020204" pitchFamily="34" charset="0"/>
              <a:buChar char="•"/>
            </a:pPr>
            <a:endParaRPr lang="en-US" sz="2000" i="0" dirty="0">
              <a:effectLst/>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0" i="0" dirty="0">
              <a:effectLst/>
            </a:endParaRPr>
          </a:p>
          <a:p>
            <a:pPr marL="342900" indent="-342900">
              <a:buFont typeface="Arial" panose="020B0604020202020204" pitchFamily="34" charset="0"/>
              <a:buChar char="•"/>
            </a:pPr>
            <a:endParaRPr lang="en-US" sz="2000" dirty="0"/>
          </a:p>
        </p:txBody>
      </p:sp>
      <p:sp>
        <p:nvSpPr>
          <p:cNvPr id="8" name="Rectangle 7">
            <a:extLst>
              <a:ext uri="{FF2B5EF4-FFF2-40B4-BE49-F238E27FC236}">
                <a16:creationId xmlns:a16="http://schemas.microsoft.com/office/drawing/2014/main" id="{E83063A3-F860-7821-5A1B-ADCB7960D5D6}"/>
              </a:ext>
            </a:extLst>
          </p:cNvPr>
          <p:cNvSpPr/>
          <p:nvPr/>
        </p:nvSpPr>
        <p:spPr>
          <a:xfrm>
            <a:off x="1200" y="1409844"/>
            <a:ext cx="4217261" cy="11670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0" i="0" u="none" strike="noStrike" baseline="0" dirty="0">
              <a:solidFill>
                <a:schemeClr val="bg1"/>
              </a:solidFill>
              <a:latin typeface="Courier New" panose="02070309020205020404" pitchFamily="49" charset="0"/>
            </a:endParaRPr>
          </a:p>
          <a:p>
            <a:r>
              <a:rPr lang="en-US" dirty="0">
                <a:solidFill>
                  <a:schemeClr val="bg1"/>
                </a:solidFill>
                <a:latin typeface="Courier New" panose="02070309020205020404" pitchFamily="49" charset="0"/>
              </a:rPr>
              <a:t>#</a:t>
            </a:r>
            <a:r>
              <a:rPr lang="en-US" sz="1800" b="0" i="0" u="none" strike="noStrike" baseline="0" dirty="0">
                <a:solidFill>
                  <a:schemeClr val="bg1"/>
                </a:solidFill>
                <a:latin typeface="Courier New" panose="02070309020205020404" pitchFamily="49" charset="0"/>
              </a:rPr>
              <a:t>include &lt;sys/types.h&gt; </a:t>
            </a:r>
          </a:p>
          <a:p>
            <a:r>
              <a:rPr lang="en-US" sz="1800" b="0" i="0" u="none" strike="noStrike" baseline="0" dirty="0">
                <a:solidFill>
                  <a:schemeClr val="bg1"/>
                </a:solidFill>
                <a:latin typeface="Courier New" panose="02070309020205020404" pitchFamily="49" charset="0"/>
              </a:rPr>
              <a:t>#include &lt;signal.h&gt;</a:t>
            </a:r>
          </a:p>
          <a:p>
            <a:r>
              <a:rPr lang="en-US" sz="1800" b="0" i="0" u="none" strike="noStrike" baseline="0" dirty="0">
                <a:solidFill>
                  <a:schemeClr val="bg1"/>
                </a:solidFill>
                <a:latin typeface="Courier New" panose="02070309020205020404" pitchFamily="49" charset="0"/>
              </a:rPr>
              <a:t> </a:t>
            </a:r>
          </a:p>
          <a:p>
            <a:r>
              <a:rPr lang="sv-SE" sz="1800" b="1" i="0" u="none" strike="noStrike" baseline="0" dirty="0">
                <a:solidFill>
                  <a:schemeClr val="bg1"/>
                </a:solidFill>
                <a:latin typeface="Courier New" panose="02070309020205020404" pitchFamily="49" charset="0"/>
              </a:rPr>
              <a:t>int kill(pid_t </a:t>
            </a:r>
            <a:r>
              <a:rPr lang="sv-SE" sz="1800" b="0" i="1" u="none" strike="noStrike" baseline="0" dirty="0">
                <a:solidFill>
                  <a:schemeClr val="bg1"/>
                </a:solidFill>
                <a:latin typeface="Courier New" panose="02070309020205020404" pitchFamily="49" charset="0"/>
              </a:rPr>
              <a:t>pid</a:t>
            </a:r>
            <a:r>
              <a:rPr lang="sv-SE" sz="1800" b="1" i="0" u="none" strike="noStrike" baseline="0" dirty="0">
                <a:solidFill>
                  <a:schemeClr val="bg1"/>
                </a:solidFill>
                <a:latin typeface="Courier New" panose="02070309020205020404" pitchFamily="49" charset="0"/>
              </a:rPr>
              <a:t>, int </a:t>
            </a:r>
            <a:r>
              <a:rPr lang="sv-SE" sz="1800" b="0" i="1" u="none" strike="noStrike" baseline="0" dirty="0">
                <a:solidFill>
                  <a:schemeClr val="bg1"/>
                </a:solidFill>
                <a:latin typeface="Courier New" panose="02070309020205020404" pitchFamily="49" charset="0"/>
              </a:rPr>
              <a:t>sig</a:t>
            </a:r>
            <a:r>
              <a:rPr lang="sv-SE" sz="1800" b="1" i="0" u="none" strike="noStrike" baseline="0" dirty="0">
                <a:solidFill>
                  <a:schemeClr val="bg1"/>
                </a:solidFill>
                <a:latin typeface="Courier New" panose="02070309020205020404" pitchFamily="49" charset="0"/>
              </a:rPr>
              <a:t>); </a:t>
            </a:r>
            <a:r>
              <a:rPr lang="sv-SE" sz="1800" b="0" i="0" u="none" strike="noStrike" baseline="0" dirty="0">
                <a:solidFill>
                  <a:srgbClr val="000000"/>
                </a:solidFill>
                <a:latin typeface="Courier New" panose="02070309020205020404" pitchFamily="49" charset="0"/>
              </a:rPr>
              <a:t>	</a:t>
            </a:r>
          </a:p>
        </p:txBody>
      </p:sp>
      <p:sp>
        <p:nvSpPr>
          <p:cNvPr id="4" name="TextBox 3">
            <a:extLst>
              <a:ext uri="{FF2B5EF4-FFF2-40B4-BE49-F238E27FC236}">
                <a16:creationId xmlns:a16="http://schemas.microsoft.com/office/drawing/2014/main" id="{947F6AB9-F673-DAA0-65B4-0FF91BC01FC6}"/>
              </a:ext>
            </a:extLst>
          </p:cNvPr>
          <p:cNvSpPr txBox="1"/>
          <p:nvPr/>
        </p:nvSpPr>
        <p:spPr>
          <a:xfrm>
            <a:off x="55712" y="2811715"/>
            <a:ext cx="4638174" cy="400110"/>
          </a:xfrm>
          <a:prstGeom prst="rect">
            <a:avLst/>
          </a:prstGeom>
          <a:noFill/>
        </p:spPr>
        <p:txBody>
          <a:bodyPr wrap="square">
            <a:spAutoFit/>
          </a:bodyPr>
          <a:lstStyle/>
          <a:p>
            <a:pPr marL="342900" indent="-342900">
              <a:buFont typeface="Arial" panose="020B0604020202020204" pitchFamily="34" charset="0"/>
              <a:buChar char="•"/>
            </a:pPr>
            <a:r>
              <a:rPr lang="en-US" sz="2000" dirty="0"/>
              <a:t>kill() – pid Argument meaning:</a:t>
            </a:r>
          </a:p>
        </p:txBody>
      </p:sp>
      <p:graphicFrame>
        <p:nvGraphicFramePr>
          <p:cNvPr id="9" name="Table 8">
            <a:extLst>
              <a:ext uri="{FF2B5EF4-FFF2-40B4-BE49-F238E27FC236}">
                <a16:creationId xmlns:a16="http://schemas.microsoft.com/office/drawing/2014/main" id="{4520DA8D-77E5-8CDA-FCA2-5DFCC9D33982}"/>
              </a:ext>
            </a:extLst>
          </p:cNvPr>
          <p:cNvGraphicFramePr>
            <a:graphicFrameLocks noGrp="1"/>
          </p:cNvGraphicFramePr>
          <p:nvPr>
            <p:extLst>
              <p:ext uri="{D42A27DB-BD31-4B8C-83A1-F6EECF244321}">
                <p14:modId xmlns:p14="http://schemas.microsoft.com/office/powerpoint/2010/main" val="2712882869"/>
              </p:ext>
            </p:extLst>
          </p:nvPr>
        </p:nvGraphicFramePr>
        <p:xfrm>
          <a:off x="547243" y="3420883"/>
          <a:ext cx="8161422" cy="2895600"/>
        </p:xfrm>
        <a:graphic>
          <a:graphicData uri="http://schemas.openxmlformats.org/drawingml/2006/table">
            <a:tbl>
              <a:tblPr firstRow="1" bandRow="1">
                <a:tableStyleId>{5C22544A-7EE6-4342-B048-85BDC9FD1C3A}</a:tableStyleId>
              </a:tblPr>
              <a:tblGrid>
                <a:gridCol w="1662365">
                  <a:extLst>
                    <a:ext uri="{9D8B030D-6E8A-4147-A177-3AD203B41FA5}">
                      <a16:colId xmlns:a16="http://schemas.microsoft.com/office/drawing/2014/main" val="3552062347"/>
                    </a:ext>
                  </a:extLst>
                </a:gridCol>
                <a:gridCol w="6499057">
                  <a:extLst>
                    <a:ext uri="{9D8B030D-6E8A-4147-A177-3AD203B41FA5}">
                      <a16:colId xmlns:a16="http://schemas.microsoft.com/office/drawing/2014/main" val="2890482573"/>
                    </a:ext>
                  </a:extLst>
                </a:gridCol>
              </a:tblGrid>
              <a:tr h="0">
                <a:tc>
                  <a:txBody>
                    <a:bodyPr/>
                    <a:lstStyle/>
                    <a:p>
                      <a:r>
                        <a:rPr lang="en-US" sz="2000" b="1" dirty="0"/>
                        <a:t>pid value</a:t>
                      </a:r>
                      <a:endParaRPr lang="en-US" sz="2000" dirty="0"/>
                    </a:p>
                  </a:txBody>
                  <a:tcPr anchor="ctr"/>
                </a:tc>
                <a:tc>
                  <a:txBody>
                    <a:bodyPr/>
                    <a:lstStyle/>
                    <a:p>
                      <a:r>
                        <a:rPr lang="en-US" sz="2000" b="1"/>
                        <a:t>Meaning</a:t>
                      </a:r>
                      <a:endParaRPr lang="en-US" sz="2000"/>
                    </a:p>
                  </a:txBody>
                  <a:tcPr anchor="ctr"/>
                </a:tc>
                <a:extLst>
                  <a:ext uri="{0D108BD9-81ED-4DB2-BD59-A6C34878D82A}">
                    <a16:rowId xmlns:a16="http://schemas.microsoft.com/office/drawing/2014/main" val="1755722530"/>
                  </a:ext>
                </a:extLst>
              </a:tr>
              <a:tr h="370840">
                <a:tc>
                  <a:txBody>
                    <a:bodyPr/>
                    <a:lstStyle/>
                    <a:p>
                      <a:r>
                        <a:rPr lang="en-US" sz="2000" dirty="0"/>
                        <a:t>&gt; 0</a:t>
                      </a:r>
                    </a:p>
                  </a:txBody>
                  <a:tcPr anchor="ctr"/>
                </a:tc>
                <a:tc>
                  <a:txBody>
                    <a:bodyPr/>
                    <a:lstStyle/>
                    <a:p>
                      <a:r>
                        <a:rPr lang="en-US" sz="2000" dirty="0"/>
                        <a:t>Signal is sent to the process with the </a:t>
                      </a:r>
                      <a:r>
                        <a:rPr lang="en-US" sz="2000" b="1" dirty="0"/>
                        <a:t>specified PID</a:t>
                      </a:r>
                      <a:endParaRPr lang="en-US" sz="2000" dirty="0"/>
                    </a:p>
                  </a:txBody>
                  <a:tcPr anchor="ctr"/>
                </a:tc>
                <a:extLst>
                  <a:ext uri="{0D108BD9-81ED-4DB2-BD59-A6C34878D82A}">
                    <a16:rowId xmlns:a16="http://schemas.microsoft.com/office/drawing/2014/main" val="2033361202"/>
                  </a:ext>
                </a:extLst>
              </a:tr>
              <a:tr h="370840">
                <a:tc>
                  <a:txBody>
                    <a:bodyPr/>
                    <a:lstStyle/>
                    <a:p>
                      <a:r>
                        <a:rPr lang="en-US" sz="2000"/>
                        <a:t>0</a:t>
                      </a:r>
                    </a:p>
                  </a:txBody>
                  <a:tcPr anchor="ctr"/>
                </a:tc>
                <a:tc>
                  <a:txBody>
                    <a:bodyPr/>
                    <a:lstStyle/>
                    <a:p>
                      <a:r>
                        <a:rPr lang="en-US" sz="2000" dirty="0"/>
                        <a:t>Signal is sent to </a:t>
                      </a:r>
                      <a:r>
                        <a:rPr lang="en-US" sz="2000" b="1" dirty="0"/>
                        <a:t>all processes in the same process group</a:t>
                      </a:r>
                      <a:r>
                        <a:rPr lang="en-US" sz="2000" dirty="0"/>
                        <a:t> as the sender</a:t>
                      </a:r>
                    </a:p>
                  </a:txBody>
                  <a:tcPr anchor="ctr"/>
                </a:tc>
                <a:extLst>
                  <a:ext uri="{0D108BD9-81ED-4DB2-BD59-A6C34878D82A}">
                    <a16:rowId xmlns:a16="http://schemas.microsoft.com/office/drawing/2014/main" val="506895752"/>
                  </a:ext>
                </a:extLst>
              </a:tr>
              <a:tr h="370840">
                <a:tc>
                  <a:txBody>
                    <a:bodyPr/>
                    <a:lstStyle/>
                    <a:p>
                      <a:r>
                        <a:rPr lang="en-US" sz="2000"/>
                        <a:t>-1</a:t>
                      </a:r>
                    </a:p>
                  </a:txBody>
                  <a:tcPr anchor="ctr"/>
                </a:tc>
                <a:tc>
                  <a:txBody>
                    <a:bodyPr/>
                    <a:lstStyle/>
                    <a:p>
                      <a:r>
                        <a:rPr lang="en-US" sz="2000"/>
                        <a:t>Signal is sent to </a:t>
                      </a:r>
                      <a:r>
                        <a:rPr lang="en-US" sz="2000" b="1"/>
                        <a:t>all processes</a:t>
                      </a:r>
                      <a:r>
                        <a:rPr lang="en-US" sz="2000"/>
                        <a:t> the sender has permission to signal (except </a:t>
                      </a:r>
                      <a:r>
                        <a:rPr lang="en-US" sz="2000" b="1"/>
                        <a:t>init</a:t>
                      </a:r>
                      <a:r>
                        <a:rPr lang="en-US" sz="2000"/>
                        <a:t>)</a:t>
                      </a:r>
                    </a:p>
                  </a:txBody>
                  <a:tcPr anchor="ctr"/>
                </a:tc>
                <a:extLst>
                  <a:ext uri="{0D108BD9-81ED-4DB2-BD59-A6C34878D82A}">
                    <a16:rowId xmlns:a16="http://schemas.microsoft.com/office/drawing/2014/main" val="2547744804"/>
                  </a:ext>
                </a:extLst>
              </a:tr>
              <a:tr h="370840">
                <a:tc>
                  <a:txBody>
                    <a:bodyPr/>
                    <a:lstStyle/>
                    <a:p>
                      <a:r>
                        <a:rPr lang="en-US" sz="2000" dirty="0"/>
                        <a:t>&lt; -1</a:t>
                      </a:r>
                    </a:p>
                  </a:txBody>
                  <a:tcPr anchor="ctr"/>
                </a:tc>
                <a:tc>
                  <a:txBody>
                    <a:bodyPr/>
                    <a:lstStyle/>
                    <a:p>
                      <a:r>
                        <a:rPr lang="en-US" sz="2000" dirty="0"/>
                        <a:t>Signal is sent to </a:t>
                      </a:r>
                      <a:r>
                        <a:rPr lang="en-US" sz="2000" b="1" dirty="0"/>
                        <a:t>all processes in the group</a:t>
                      </a:r>
                      <a:r>
                        <a:rPr lang="en-US" sz="2000" dirty="0"/>
                        <a:t> with GID equal to abs(pid)</a:t>
                      </a:r>
                    </a:p>
                  </a:txBody>
                  <a:tcPr anchor="ctr"/>
                </a:tc>
                <a:extLst>
                  <a:ext uri="{0D108BD9-81ED-4DB2-BD59-A6C34878D82A}">
                    <a16:rowId xmlns:a16="http://schemas.microsoft.com/office/drawing/2014/main" val="1115721371"/>
                  </a:ext>
                </a:extLst>
              </a:tr>
            </a:tbl>
          </a:graphicData>
        </a:graphic>
      </p:graphicFrame>
      <p:sp>
        <p:nvSpPr>
          <p:cNvPr id="10" name="Oval 9">
            <a:extLst>
              <a:ext uri="{FF2B5EF4-FFF2-40B4-BE49-F238E27FC236}">
                <a16:creationId xmlns:a16="http://schemas.microsoft.com/office/drawing/2014/main" id="{29FA21AC-8D9A-6C3B-3D50-6C20E12235B3}"/>
              </a:ext>
            </a:extLst>
          </p:cNvPr>
          <p:cNvSpPr/>
          <p:nvPr/>
        </p:nvSpPr>
        <p:spPr>
          <a:xfrm>
            <a:off x="7334750" y="6136106"/>
            <a:ext cx="1699461" cy="625642"/>
          </a:xfrm>
          <a:prstGeom prst="ellipse">
            <a:avLst/>
          </a:prstGeom>
          <a:solidFill>
            <a:schemeClr val="accent1">
              <a:lumMod val="20000"/>
              <a:lumOff val="80000"/>
            </a:schemeClr>
          </a:solidFill>
        </p:spPr>
        <p:style>
          <a:lnRef idx="1">
            <a:schemeClr val="accent5"/>
          </a:lnRef>
          <a:fillRef idx="3">
            <a:schemeClr val="accent5"/>
          </a:fillRef>
          <a:effectRef idx="2">
            <a:schemeClr val="accent5"/>
          </a:effectRef>
          <a:fontRef idx="minor">
            <a:schemeClr val="lt1"/>
          </a:fontRef>
        </p:style>
        <p:txBody>
          <a:bodyPr rtlCol="0" anchor="ctr"/>
          <a:lstStyle/>
          <a:p>
            <a:endParaRPr lang="en-US" sz="1800" b="1" dirty="0"/>
          </a:p>
        </p:txBody>
      </p:sp>
      <p:sp>
        <p:nvSpPr>
          <p:cNvPr id="12" name="TextBox 11">
            <a:extLst>
              <a:ext uri="{FF2B5EF4-FFF2-40B4-BE49-F238E27FC236}">
                <a16:creationId xmlns:a16="http://schemas.microsoft.com/office/drawing/2014/main" id="{EA8428BA-918C-0677-97C8-34B489C2ADD5}"/>
              </a:ext>
            </a:extLst>
          </p:cNvPr>
          <p:cNvSpPr txBox="1"/>
          <p:nvPr/>
        </p:nvSpPr>
        <p:spPr>
          <a:xfrm>
            <a:off x="7444539" y="6264261"/>
            <a:ext cx="1699461" cy="369332"/>
          </a:xfrm>
          <a:prstGeom prst="rect">
            <a:avLst/>
          </a:prstGeom>
          <a:noFill/>
        </p:spPr>
        <p:txBody>
          <a:bodyPr wrap="square">
            <a:spAutoFit/>
          </a:bodyPr>
          <a:lstStyle/>
          <a:p>
            <a:r>
              <a:rPr lang="en-US" sz="1800" b="1" i="0" u="none" strike="noStrike" baseline="0" dirty="0"/>
              <a:t>man 7 signal </a:t>
            </a:r>
            <a:endParaRPr lang="en-US" sz="1800" b="1" dirty="0"/>
          </a:p>
        </p:txBody>
      </p:sp>
      <p:sp>
        <p:nvSpPr>
          <p:cNvPr id="13" name="TextBox 12">
            <a:extLst>
              <a:ext uri="{FF2B5EF4-FFF2-40B4-BE49-F238E27FC236}">
                <a16:creationId xmlns:a16="http://schemas.microsoft.com/office/drawing/2014/main" id="{77E00DB7-6214-6291-7984-44A31F9DD002}"/>
              </a:ext>
            </a:extLst>
          </p:cNvPr>
          <p:cNvSpPr txBox="1"/>
          <p:nvPr/>
        </p:nvSpPr>
        <p:spPr>
          <a:xfrm>
            <a:off x="-81407" y="961733"/>
            <a:ext cx="628650" cy="369332"/>
          </a:xfrm>
          <a:prstGeom prst="rect">
            <a:avLst/>
          </a:prstGeom>
          <a:noFill/>
        </p:spPr>
        <p:txBody>
          <a:bodyPr wrap="square">
            <a:spAutoFit/>
          </a:bodyPr>
          <a:lstStyle/>
          <a:p>
            <a:r>
              <a:rPr lang="en-US" sz="1800" dirty="0"/>
              <a:t>📌</a:t>
            </a:r>
          </a:p>
        </p:txBody>
      </p:sp>
      <p:sp>
        <p:nvSpPr>
          <p:cNvPr id="14" name="TextBox 13">
            <a:extLst>
              <a:ext uri="{FF2B5EF4-FFF2-40B4-BE49-F238E27FC236}">
                <a16:creationId xmlns:a16="http://schemas.microsoft.com/office/drawing/2014/main" id="{01BA813B-5893-FADC-653F-D6A0519D73C9}"/>
              </a:ext>
            </a:extLst>
          </p:cNvPr>
          <p:cNvSpPr txBox="1"/>
          <p:nvPr/>
        </p:nvSpPr>
        <p:spPr>
          <a:xfrm>
            <a:off x="-90431" y="2880459"/>
            <a:ext cx="628650" cy="369332"/>
          </a:xfrm>
          <a:prstGeom prst="rect">
            <a:avLst/>
          </a:prstGeom>
          <a:noFill/>
        </p:spPr>
        <p:txBody>
          <a:bodyPr wrap="square">
            <a:spAutoFit/>
          </a:bodyPr>
          <a:lstStyle/>
          <a:p>
            <a:r>
              <a:rPr lang="en-US" sz="1800" dirty="0"/>
              <a:t>📌</a:t>
            </a:r>
          </a:p>
        </p:txBody>
      </p:sp>
      <p:pic>
        <p:nvPicPr>
          <p:cNvPr id="5" name="Picture 4">
            <a:extLst>
              <a:ext uri="{FF2B5EF4-FFF2-40B4-BE49-F238E27FC236}">
                <a16:creationId xmlns:a16="http://schemas.microsoft.com/office/drawing/2014/main" id="{1BDACED4-74E4-1048-F302-0C466DBB8B36}"/>
              </a:ext>
            </a:extLst>
          </p:cNvPr>
          <p:cNvPicPr>
            <a:picLocks noChangeAspect="1"/>
          </p:cNvPicPr>
          <p:nvPr/>
        </p:nvPicPr>
        <p:blipFill>
          <a:blip r:embed="rId4"/>
          <a:stretch>
            <a:fillRect/>
          </a:stretch>
        </p:blipFill>
        <p:spPr>
          <a:xfrm>
            <a:off x="4355580" y="1389589"/>
            <a:ext cx="2480435" cy="1284510"/>
          </a:xfrm>
          <a:prstGeom prst="rect">
            <a:avLst/>
          </a:prstGeom>
        </p:spPr>
      </p:pic>
      <p:sp>
        <p:nvSpPr>
          <p:cNvPr id="15" name="Arrow: Left-Right 14">
            <a:extLst>
              <a:ext uri="{FF2B5EF4-FFF2-40B4-BE49-F238E27FC236}">
                <a16:creationId xmlns:a16="http://schemas.microsoft.com/office/drawing/2014/main" id="{0C12F349-F372-630D-AE61-FC735173391F}"/>
              </a:ext>
            </a:extLst>
          </p:cNvPr>
          <p:cNvSpPr/>
          <p:nvPr/>
        </p:nvSpPr>
        <p:spPr>
          <a:xfrm>
            <a:off x="6697676" y="1773215"/>
            <a:ext cx="1086950" cy="528698"/>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7E01406-75B2-8627-35A9-89EB120B872F}"/>
              </a:ext>
            </a:extLst>
          </p:cNvPr>
          <p:cNvSpPr/>
          <p:nvPr/>
        </p:nvSpPr>
        <p:spPr>
          <a:xfrm>
            <a:off x="3826042" y="1737534"/>
            <a:ext cx="867844" cy="52869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7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Signals – SIGTERM, SIGKILL, SIGSTOP, SIGCONT</a:t>
            </a:r>
          </a:p>
        </p:txBody>
      </p:sp>
      <p:sp>
        <p:nvSpPr>
          <p:cNvPr id="9" name="Oval 8">
            <a:extLst>
              <a:ext uri="{FF2B5EF4-FFF2-40B4-BE49-F238E27FC236}">
                <a16:creationId xmlns:a16="http://schemas.microsoft.com/office/drawing/2014/main" id="{29FA21AC-8D9A-6C3B-3D50-6C20E12235B3}"/>
              </a:ext>
            </a:extLst>
          </p:cNvPr>
          <p:cNvSpPr/>
          <p:nvPr/>
        </p:nvSpPr>
        <p:spPr>
          <a:xfrm>
            <a:off x="7334750" y="6136106"/>
            <a:ext cx="1699461" cy="625642"/>
          </a:xfrm>
          <a:prstGeom prst="ellipse">
            <a:avLst/>
          </a:prstGeom>
          <a:solidFill>
            <a:schemeClr val="accent1">
              <a:lumMod val="20000"/>
              <a:lumOff val="8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831FCD-11BC-5467-99EF-B78927622567}"/>
              </a:ext>
            </a:extLst>
          </p:cNvPr>
          <p:cNvSpPr txBox="1"/>
          <p:nvPr/>
        </p:nvSpPr>
        <p:spPr>
          <a:xfrm>
            <a:off x="7444539" y="6264261"/>
            <a:ext cx="1699461" cy="369332"/>
          </a:xfrm>
          <a:prstGeom prst="rect">
            <a:avLst/>
          </a:prstGeom>
          <a:noFill/>
        </p:spPr>
        <p:txBody>
          <a:bodyPr wrap="square">
            <a:spAutoFit/>
          </a:bodyPr>
          <a:lstStyle/>
          <a:p>
            <a:r>
              <a:rPr lang="en-US" sz="1800" b="1" i="0" u="none" strike="noStrike" baseline="0" dirty="0"/>
              <a:t>man 7 signal </a:t>
            </a:r>
            <a:endParaRPr lang="en-US" sz="1800" b="1" dirty="0"/>
          </a:p>
        </p:txBody>
      </p:sp>
      <p:sp>
        <p:nvSpPr>
          <p:cNvPr id="4" name="TextBox 3">
            <a:extLst>
              <a:ext uri="{FF2B5EF4-FFF2-40B4-BE49-F238E27FC236}">
                <a16:creationId xmlns:a16="http://schemas.microsoft.com/office/drawing/2014/main" id="{9CF66321-ED4D-305A-2E48-04014808A8E8}"/>
              </a:ext>
            </a:extLst>
          </p:cNvPr>
          <p:cNvSpPr txBox="1"/>
          <p:nvPr/>
        </p:nvSpPr>
        <p:spPr>
          <a:xfrm>
            <a:off x="132897" y="1170707"/>
            <a:ext cx="5949371" cy="830997"/>
          </a:xfrm>
          <a:prstGeom prst="rect">
            <a:avLst/>
          </a:prstGeom>
          <a:noFill/>
        </p:spPr>
        <p:txBody>
          <a:bodyPr wrap="square">
            <a:spAutoFit/>
          </a:bodyPr>
          <a:lstStyle/>
          <a:p>
            <a:pPr marL="342900" indent="-342900">
              <a:buFont typeface="Arial" panose="020B0604020202020204" pitchFamily="34" charset="0"/>
              <a:buChar char="•"/>
            </a:pPr>
            <a:r>
              <a:rPr lang="en-US" sz="2400" b="1" dirty="0"/>
              <a:t>Common Signals:</a:t>
            </a:r>
          </a:p>
          <a:p>
            <a:endParaRPr lang="en-US" sz="2400" b="1" dirty="0"/>
          </a:p>
        </p:txBody>
      </p:sp>
      <p:sp>
        <p:nvSpPr>
          <p:cNvPr id="5" name="TextBox 4">
            <a:extLst>
              <a:ext uri="{FF2B5EF4-FFF2-40B4-BE49-F238E27FC236}">
                <a16:creationId xmlns:a16="http://schemas.microsoft.com/office/drawing/2014/main" id="{FED0B213-C81B-A25E-46B7-610B0F6D0695}"/>
              </a:ext>
            </a:extLst>
          </p:cNvPr>
          <p:cNvSpPr txBox="1"/>
          <p:nvPr/>
        </p:nvSpPr>
        <p:spPr>
          <a:xfrm>
            <a:off x="24064" y="1200859"/>
            <a:ext cx="628650" cy="369332"/>
          </a:xfrm>
          <a:prstGeom prst="rect">
            <a:avLst/>
          </a:prstGeom>
          <a:noFill/>
        </p:spPr>
        <p:txBody>
          <a:bodyPr wrap="square">
            <a:spAutoFit/>
          </a:bodyPr>
          <a:lstStyle/>
          <a:p>
            <a:r>
              <a:rPr lang="en-US" sz="1800" dirty="0"/>
              <a:t>📌</a:t>
            </a:r>
          </a:p>
        </p:txBody>
      </p:sp>
      <p:graphicFrame>
        <p:nvGraphicFramePr>
          <p:cNvPr id="2" name="Table 1">
            <a:extLst>
              <a:ext uri="{FF2B5EF4-FFF2-40B4-BE49-F238E27FC236}">
                <a16:creationId xmlns:a16="http://schemas.microsoft.com/office/drawing/2014/main" id="{0778947F-CABB-8B68-259F-76C831B254F4}"/>
              </a:ext>
            </a:extLst>
          </p:cNvPr>
          <p:cNvGraphicFramePr>
            <a:graphicFrameLocks noGrp="1"/>
          </p:cNvGraphicFramePr>
          <p:nvPr>
            <p:extLst>
              <p:ext uri="{D42A27DB-BD31-4B8C-83A1-F6EECF244321}">
                <p14:modId xmlns:p14="http://schemas.microsoft.com/office/powerpoint/2010/main" val="425598434"/>
              </p:ext>
            </p:extLst>
          </p:nvPr>
        </p:nvGraphicFramePr>
        <p:xfrm>
          <a:off x="652714" y="1933579"/>
          <a:ext cx="6382620" cy="3181352"/>
        </p:xfrm>
        <a:graphic>
          <a:graphicData uri="http://schemas.openxmlformats.org/drawingml/2006/table">
            <a:tbl>
              <a:tblPr firstRow="1" bandRow="1">
                <a:tableStyleId>{5C22544A-7EE6-4342-B048-85BDC9FD1C3A}</a:tableStyleId>
              </a:tblPr>
              <a:tblGrid>
                <a:gridCol w="1281230">
                  <a:extLst>
                    <a:ext uri="{9D8B030D-6E8A-4147-A177-3AD203B41FA5}">
                      <a16:colId xmlns:a16="http://schemas.microsoft.com/office/drawing/2014/main" val="2590610535"/>
                    </a:ext>
                  </a:extLst>
                </a:gridCol>
                <a:gridCol w="5101390">
                  <a:extLst>
                    <a:ext uri="{9D8B030D-6E8A-4147-A177-3AD203B41FA5}">
                      <a16:colId xmlns:a16="http://schemas.microsoft.com/office/drawing/2014/main" val="4037821232"/>
                    </a:ext>
                  </a:extLst>
                </a:gridCol>
              </a:tblGrid>
              <a:tr h="677274">
                <a:tc>
                  <a:txBody>
                    <a:bodyPr/>
                    <a:lstStyle/>
                    <a:p>
                      <a:r>
                        <a:rPr lang="en-US" sz="2400" dirty="0"/>
                        <a:t>Signal</a:t>
                      </a:r>
                    </a:p>
                  </a:txBody>
                  <a:tcPr anchor="ctr"/>
                </a:tc>
                <a:tc>
                  <a:txBody>
                    <a:bodyPr/>
                    <a:lstStyle/>
                    <a:p>
                      <a:r>
                        <a:rPr lang="en-US" sz="2400" dirty="0"/>
                        <a:t>Description</a:t>
                      </a:r>
                    </a:p>
                  </a:txBody>
                  <a:tcPr anchor="ctr"/>
                </a:tc>
                <a:extLst>
                  <a:ext uri="{0D108BD9-81ED-4DB2-BD59-A6C34878D82A}">
                    <a16:rowId xmlns:a16="http://schemas.microsoft.com/office/drawing/2014/main" val="2165787778"/>
                  </a:ext>
                </a:extLst>
              </a:tr>
              <a:tr h="531389">
                <a:tc>
                  <a:txBody>
                    <a:bodyPr/>
                    <a:lstStyle/>
                    <a:p>
                      <a:r>
                        <a:rPr lang="en-US" sz="1800" b="1"/>
                        <a:t>SIGTERM</a:t>
                      </a:r>
                    </a:p>
                  </a:txBody>
                  <a:tcPr anchor="ctr"/>
                </a:tc>
                <a:tc>
                  <a:txBody>
                    <a:bodyPr/>
                    <a:lstStyle/>
                    <a:p>
                      <a:r>
                        <a:rPr lang="en-US" sz="1800"/>
                        <a:t>Graceful termination (can be handled)</a:t>
                      </a:r>
                    </a:p>
                  </a:txBody>
                  <a:tcPr anchor="ctr"/>
                </a:tc>
                <a:extLst>
                  <a:ext uri="{0D108BD9-81ED-4DB2-BD59-A6C34878D82A}">
                    <a16:rowId xmlns:a16="http://schemas.microsoft.com/office/drawing/2014/main" val="3488875551"/>
                  </a:ext>
                </a:extLst>
              </a:tr>
              <a:tr h="720650">
                <a:tc>
                  <a:txBody>
                    <a:bodyPr/>
                    <a:lstStyle/>
                    <a:p>
                      <a:r>
                        <a:rPr lang="en-US" sz="1800" b="1" dirty="0"/>
                        <a:t>SIGKILL</a:t>
                      </a:r>
                    </a:p>
                  </a:txBody>
                  <a:tcPr anchor="ctr"/>
                </a:tc>
                <a:tc>
                  <a:txBody>
                    <a:bodyPr/>
                    <a:lstStyle/>
                    <a:p>
                      <a:r>
                        <a:rPr lang="en-US" sz="1800" dirty="0"/>
                        <a:t>Immediate kill (cannot be handled or ignored)</a:t>
                      </a:r>
                    </a:p>
                  </a:txBody>
                  <a:tcPr anchor="ctr"/>
                </a:tc>
                <a:extLst>
                  <a:ext uri="{0D108BD9-81ED-4DB2-BD59-A6C34878D82A}">
                    <a16:rowId xmlns:a16="http://schemas.microsoft.com/office/drawing/2014/main" val="2734126084"/>
                  </a:ext>
                </a:extLst>
              </a:tr>
              <a:tr h="720650">
                <a:tc>
                  <a:txBody>
                    <a:bodyPr/>
                    <a:lstStyle/>
                    <a:p>
                      <a:r>
                        <a:rPr lang="en-US" sz="1800" b="1"/>
                        <a:t>SIGSTOP</a:t>
                      </a:r>
                    </a:p>
                  </a:txBody>
                  <a:tcPr anchor="ctr"/>
                </a:tc>
                <a:tc>
                  <a:txBody>
                    <a:bodyPr/>
                    <a:lstStyle/>
                    <a:p>
                      <a:r>
                        <a:rPr lang="en-US" sz="1800"/>
                        <a:t>Pause the process (also can't be caught)</a:t>
                      </a:r>
                    </a:p>
                  </a:txBody>
                  <a:tcPr anchor="ctr"/>
                </a:tc>
                <a:extLst>
                  <a:ext uri="{0D108BD9-81ED-4DB2-BD59-A6C34878D82A}">
                    <a16:rowId xmlns:a16="http://schemas.microsoft.com/office/drawing/2014/main" val="1672880158"/>
                  </a:ext>
                </a:extLst>
              </a:tr>
              <a:tr h="531389">
                <a:tc>
                  <a:txBody>
                    <a:bodyPr/>
                    <a:lstStyle/>
                    <a:p>
                      <a:r>
                        <a:rPr lang="en-US" sz="1800" b="1" dirty="0"/>
                        <a:t>SIGCONT</a:t>
                      </a:r>
                    </a:p>
                  </a:txBody>
                  <a:tcPr anchor="ctr"/>
                </a:tc>
                <a:tc>
                  <a:txBody>
                    <a:bodyPr/>
                    <a:lstStyle/>
                    <a:p>
                      <a:r>
                        <a:rPr lang="en-US" sz="1800" dirty="0"/>
                        <a:t>Resume a stopped process</a:t>
                      </a:r>
                    </a:p>
                  </a:txBody>
                  <a:tcPr anchor="ctr"/>
                </a:tc>
                <a:extLst>
                  <a:ext uri="{0D108BD9-81ED-4DB2-BD59-A6C34878D82A}">
                    <a16:rowId xmlns:a16="http://schemas.microsoft.com/office/drawing/2014/main" val="1991949296"/>
                  </a:ext>
                </a:extLst>
              </a:tr>
            </a:tbl>
          </a:graphicData>
        </a:graphic>
      </p:graphicFrame>
    </p:spTree>
    <p:extLst>
      <p:ext uri="{BB962C8B-B14F-4D97-AF65-F5344CB8AC3E}">
        <p14:creationId xmlns:p14="http://schemas.microsoft.com/office/powerpoint/2010/main" val="37247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3315"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Managing Process Priorities</a:t>
            </a:r>
          </a:p>
        </p:txBody>
      </p:sp>
      <p:sp>
        <p:nvSpPr>
          <p:cNvPr id="2" name="Rectangle 1">
            <a:extLst>
              <a:ext uri="{FF2B5EF4-FFF2-40B4-BE49-F238E27FC236}">
                <a16:creationId xmlns:a16="http://schemas.microsoft.com/office/drawing/2014/main" id="{8C38BB15-9EBC-B57B-9373-90A9045E5AFC}"/>
              </a:ext>
            </a:extLst>
          </p:cNvPr>
          <p:cNvSpPr>
            <a:spLocks noChangeArrowheads="1"/>
          </p:cNvSpPr>
          <p:nvPr/>
        </p:nvSpPr>
        <p:spPr bwMode="auto">
          <a:xfrm>
            <a:off x="167732" y="1896048"/>
            <a:ext cx="8366668"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rPr>
              <a:t>Process Priorities &amp; Monitoring in Linux</a:t>
            </a:r>
          </a:p>
          <a:p>
            <a:pPr marL="800100" lvl="1" indent="-342900" eaLnBrk="0" fontAlgn="base" hangingPunct="0">
              <a:spcBef>
                <a:spcPct val="0"/>
              </a:spcBef>
              <a:spcAft>
                <a:spcPct val="0"/>
              </a:spcAft>
              <a:buFont typeface="Courier New" panose="02070309020205020404" pitchFamily="49" charset="0"/>
              <a:buChar char="o"/>
            </a:pPr>
            <a:r>
              <a:rPr kumimoji="0" lang="en-US" altLang="en-US" sz="2000" b="0" i="0" u="none" strike="noStrike" cap="none" normalizeH="0" baseline="0" dirty="0">
                <a:ln>
                  <a:noFill/>
                </a:ln>
                <a:solidFill>
                  <a:schemeClr val="tx1"/>
                </a:solidFill>
                <a:effectLst/>
              </a:rPr>
              <a:t>Process priorities are managed using </a:t>
            </a:r>
            <a:r>
              <a:rPr kumimoji="0" lang="en-US" altLang="en-US" sz="2000" b="1" i="0" u="none" strike="noStrike" cap="none" normalizeH="0" baseline="0" dirty="0">
                <a:ln>
                  <a:noFill/>
                </a:ln>
                <a:solidFill>
                  <a:schemeClr val="tx1"/>
                </a:solidFill>
                <a:effectLst/>
              </a:rPr>
              <a:t>nice</a:t>
            </a:r>
            <a:r>
              <a:rPr kumimoji="0" lang="en-US" altLang="en-US" sz="2000" b="0" i="0" u="none" strike="noStrike" cap="none" normalizeH="0" baseline="0" dirty="0">
                <a:ln>
                  <a:noFill/>
                </a:ln>
                <a:solidFill>
                  <a:schemeClr val="tx1"/>
                </a:solidFill>
                <a:effectLst/>
              </a:rPr>
              <a:t> and </a:t>
            </a:r>
            <a:r>
              <a:rPr kumimoji="0" lang="en-US" altLang="en-US" sz="2000" b="1" i="0" u="none" strike="noStrike" cap="none" normalizeH="0" baseline="0" dirty="0">
                <a:ln>
                  <a:noFill/>
                </a:ln>
                <a:solidFill>
                  <a:schemeClr val="tx1"/>
                </a:solidFill>
                <a:effectLst/>
              </a:rPr>
              <a:t>renice</a:t>
            </a:r>
            <a:endParaRPr kumimoji="0" lang="en-US" altLang="en-US" sz="2000" b="0"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Courier New" panose="02070309020205020404" pitchFamily="49" charset="0"/>
              <a:buChar char="o"/>
            </a:pPr>
            <a:r>
              <a:rPr kumimoji="0" lang="en-US" altLang="en-US" sz="2000" b="1" i="0" u="none" strike="noStrike" cap="none" normalizeH="0" baseline="0" dirty="0">
                <a:ln>
                  <a:noFill/>
                </a:ln>
                <a:solidFill>
                  <a:schemeClr val="tx1"/>
                </a:solidFill>
                <a:effectLst/>
              </a:rPr>
              <a:t>top</a:t>
            </a:r>
            <a:r>
              <a:rPr kumimoji="0" lang="en-US" altLang="en-US" sz="2000" b="0" i="0" u="none" strike="noStrike" cap="none" normalizeH="0" baseline="0" dirty="0">
                <a:ln>
                  <a:noFill/>
                </a:ln>
                <a:solidFill>
                  <a:schemeClr val="tx1"/>
                </a:solidFill>
                <a:effectLst/>
              </a:rPr>
              <a:t> and </a:t>
            </a:r>
            <a:r>
              <a:rPr kumimoji="0" lang="en-US" altLang="en-US" sz="2000" b="1" i="0" u="none" strike="noStrike" cap="none" normalizeH="0" baseline="0" dirty="0">
                <a:ln>
                  <a:noFill/>
                </a:ln>
                <a:solidFill>
                  <a:schemeClr val="tx1"/>
                </a:solidFill>
                <a:effectLst/>
              </a:rPr>
              <a:t>htop</a:t>
            </a:r>
            <a:r>
              <a:rPr kumimoji="0" lang="en-US" altLang="en-US" sz="2000" b="0" i="0" u="none" strike="noStrike" cap="none" normalizeH="0" baseline="0" dirty="0">
                <a:ln>
                  <a:noFill/>
                </a:ln>
                <a:solidFill>
                  <a:schemeClr val="tx1"/>
                </a:solidFill>
                <a:effectLst/>
              </a:rPr>
              <a:t> provide a live process view</a:t>
            </a:r>
          </a:p>
          <a:p>
            <a:pPr marL="800100" lvl="1" indent="-342900" eaLnBrk="0" fontAlgn="base" hangingPunct="0">
              <a:spcBef>
                <a:spcPct val="0"/>
              </a:spcBef>
              <a:spcAft>
                <a:spcPct val="0"/>
              </a:spcAft>
              <a:buFont typeface="Courier New" panose="02070309020205020404" pitchFamily="49" charset="0"/>
              <a:buChar char="o"/>
            </a:pPr>
            <a:r>
              <a:rPr kumimoji="0" lang="en-US" altLang="en-US" sz="2000" b="1" i="0" u="none" strike="noStrike" cap="none" normalizeH="0" baseline="0" dirty="0">
                <a:ln>
                  <a:noFill/>
                </a:ln>
                <a:solidFill>
                  <a:schemeClr val="tx1"/>
                </a:solidFill>
                <a:effectLst/>
              </a:rPr>
              <a:t>strace</a:t>
            </a:r>
            <a:r>
              <a:rPr kumimoji="0" lang="en-US" altLang="en-US" sz="2000" b="0" i="0" u="none" strike="noStrike" cap="none" normalizeH="0" baseline="0" dirty="0">
                <a:ln>
                  <a:noFill/>
                </a:ln>
                <a:solidFill>
                  <a:schemeClr val="tx1"/>
                </a:solidFill>
                <a:effectLst/>
              </a:rPr>
              <a:t> monitors system calls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1" dirty="0"/>
              <a:t>Example</a:t>
            </a:r>
            <a:endParaRPr kumimoji="0" lang="en-US" altLang="en-US" sz="24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Courier New" panose="02070309020205020404" pitchFamily="49" charset="0"/>
              <a:buChar char="o"/>
            </a:pPr>
            <a:r>
              <a:rPr lang="en-US" sz="2000" dirty="0"/>
              <a:t>Run the following to start a low-priority process: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B545B1C0-8A4A-51EB-E075-E3124F553FAA}"/>
              </a:ext>
            </a:extLst>
          </p:cNvPr>
          <p:cNvSpPr/>
          <p:nvPr/>
        </p:nvSpPr>
        <p:spPr>
          <a:xfrm>
            <a:off x="1759863" y="4403558"/>
            <a:ext cx="2622884" cy="589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nice -n 10 sleep 1000</a:t>
            </a:r>
            <a:endParaRPr lang="en-US" b="1" dirty="0"/>
          </a:p>
        </p:txBody>
      </p:sp>
      <p:sp>
        <p:nvSpPr>
          <p:cNvPr id="5" name="TextBox 4">
            <a:extLst>
              <a:ext uri="{FF2B5EF4-FFF2-40B4-BE49-F238E27FC236}">
                <a16:creationId xmlns:a16="http://schemas.microsoft.com/office/drawing/2014/main" id="{D9F42D64-DDB8-5FA1-6E15-5B5677C8F765}"/>
              </a:ext>
            </a:extLst>
          </p:cNvPr>
          <p:cNvSpPr txBox="1"/>
          <p:nvPr/>
        </p:nvSpPr>
        <p:spPr>
          <a:xfrm>
            <a:off x="16277" y="3594195"/>
            <a:ext cx="628650" cy="369332"/>
          </a:xfrm>
          <a:prstGeom prst="rect">
            <a:avLst/>
          </a:prstGeom>
          <a:noFill/>
        </p:spPr>
        <p:txBody>
          <a:bodyPr wrap="square">
            <a:spAutoFit/>
          </a:bodyPr>
          <a:lstStyle/>
          <a:p>
            <a:r>
              <a:rPr lang="en-US" sz="1800" dirty="0"/>
              <a:t>📌</a:t>
            </a:r>
          </a:p>
        </p:txBody>
      </p:sp>
      <p:sp>
        <p:nvSpPr>
          <p:cNvPr id="7" name="TextBox 6">
            <a:extLst>
              <a:ext uri="{FF2B5EF4-FFF2-40B4-BE49-F238E27FC236}">
                <a16:creationId xmlns:a16="http://schemas.microsoft.com/office/drawing/2014/main" id="{10268F3A-E312-3806-046B-5063F1101751}"/>
              </a:ext>
            </a:extLst>
          </p:cNvPr>
          <p:cNvSpPr txBox="1"/>
          <p:nvPr/>
        </p:nvSpPr>
        <p:spPr>
          <a:xfrm>
            <a:off x="16277" y="1999133"/>
            <a:ext cx="628650" cy="369332"/>
          </a:xfrm>
          <a:prstGeom prst="rect">
            <a:avLst/>
          </a:prstGeom>
          <a:noFill/>
        </p:spPr>
        <p:txBody>
          <a:bodyPr wrap="square">
            <a:spAutoFit/>
          </a:bodyPr>
          <a:lstStyle/>
          <a:p>
            <a:r>
              <a:rPr lang="en-US" sz="1800" dirty="0"/>
              <a:t>📌</a:t>
            </a:r>
          </a:p>
        </p:txBody>
      </p:sp>
      <p:sp>
        <p:nvSpPr>
          <p:cNvPr id="9" name="TextBox 8">
            <a:extLst>
              <a:ext uri="{FF2B5EF4-FFF2-40B4-BE49-F238E27FC236}">
                <a16:creationId xmlns:a16="http://schemas.microsoft.com/office/drawing/2014/main" id="{7227B1DA-369C-00A6-9783-B235549B5227}"/>
              </a:ext>
            </a:extLst>
          </p:cNvPr>
          <p:cNvSpPr txBox="1"/>
          <p:nvPr/>
        </p:nvSpPr>
        <p:spPr>
          <a:xfrm>
            <a:off x="167731" y="947467"/>
            <a:ext cx="7989679" cy="76944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400" b="1" dirty="0"/>
              <a:t>Tools</a:t>
            </a:r>
            <a:endParaRPr kumimoji="0" lang="en-US" altLang="en-US" sz="2000" b="1" i="0" u="none" strike="noStrike" cap="none" normalizeH="0" baseline="0" dirty="0">
              <a:ln>
                <a:noFill/>
              </a:ln>
              <a:solidFill>
                <a:schemeClr val="tx1"/>
              </a:solidFill>
              <a:effectLst/>
            </a:endParaRPr>
          </a:p>
          <a:p>
            <a:pPr marL="800100" lvl="1" indent="-342900" eaLnBrk="0" fontAlgn="base" hangingPunct="0">
              <a:spcBef>
                <a:spcPct val="0"/>
              </a:spcBef>
              <a:spcAft>
                <a:spcPct val="0"/>
              </a:spcAft>
              <a:buFont typeface="Courier New" panose="02070309020205020404" pitchFamily="49" charset="0"/>
              <a:buChar char="o"/>
            </a:pPr>
            <a:r>
              <a:rPr lang="en-US" sz="2000" dirty="0"/>
              <a:t>nice, renice, htop, strace</a:t>
            </a:r>
          </a:p>
        </p:txBody>
      </p:sp>
      <p:sp>
        <p:nvSpPr>
          <p:cNvPr id="10" name="TextBox 9">
            <a:extLst>
              <a:ext uri="{FF2B5EF4-FFF2-40B4-BE49-F238E27FC236}">
                <a16:creationId xmlns:a16="http://schemas.microsoft.com/office/drawing/2014/main" id="{A53FD66D-792F-82BE-8448-77F8AC64D3C2}"/>
              </a:ext>
            </a:extLst>
          </p:cNvPr>
          <p:cNvSpPr txBox="1"/>
          <p:nvPr/>
        </p:nvSpPr>
        <p:spPr>
          <a:xfrm>
            <a:off x="16277" y="1060187"/>
            <a:ext cx="628650" cy="369332"/>
          </a:xfrm>
          <a:prstGeom prst="rect">
            <a:avLst/>
          </a:prstGeom>
          <a:noFill/>
        </p:spPr>
        <p:txBody>
          <a:bodyPr wrap="square">
            <a:spAutoFit/>
          </a:bodyPr>
          <a:lstStyle/>
          <a:p>
            <a:r>
              <a:rPr lang="en-US" sz="1800" dirty="0"/>
              <a:t>📌</a:t>
            </a:r>
          </a:p>
        </p:txBody>
      </p:sp>
    </p:spTree>
    <p:extLst>
      <p:ext uri="{BB962C8B-B14F-4D97-AF65-F5344CB8AC3E}">
        <p14:creationId xmlns:p14="http://schemas.microsoft.com/office/powerpoint/2010/main" val="3833568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Practice</a:t>
            </a:r>
          </a:p>
        </p:txBody>
      </p:sp>
      <p:sp>
        <p:nvSpPr>
          <p:cNvPr id="2" name="TextBox 1">
            <a:extLst>
              <a:ext uri="{FF2B5EF4-FFF2-40B4-BE49-F238E27FC236}">
                <a16:creationId xmlns:a16="http://schemas.microsoft.com/office/drawing/2014/main" id="{0F7DE538-9884-5894-506C-717A901CFBAF}"/>
              </a:ext>
            </a:extLst>
          </p:cNvPr>
          <p:cNvSpPr txBox="1"/>
          <p:nvPr/>
        </p:nvSpPr>
        <p:spPr>
          <a:xfrm>
            <a:off x="0" y="1519099"/>
            <a:ext cx="9228745" cy="954107"/>
          </a:xfrm>
          <a:prstGeom prst="rect">
            <a:avLst/>
          </a:prstGeom>
          <a:noFill/>
        </p:spPr>
        <p:txBody>
          <a:bodyPr wrap="none" rtlCol="0">
            <a:spAutoFit/>
          </a:bodyPr>
          <a:lstStyle/>
          <a:p>
            <a:pPr marL="457200" indent="-457200">
              <a:buFont typeface="Wingdings" panose="05000000000000000000" pitchFamily="2" charset="2"/>
              <a:buChar char="q"/>
            </a:pPr>
            <a:r>
              <a:rPr lang="en-US" sz="2800" dirty="0"/>
              <a:t>Test the exercises from the </a:t>
            </a:r>
          </a:p>
          <a:p>
            <a:pPr lvl="4"/>
            <a:r>
              <a:rPr lang="en-US" sz="2800" b="1" dirty="0"/>
              <a:t>		examples and examples1</a:t>
            </a:r>
            <a:r>
              <a:rPr lang="en-US" sz="2800" dirty="0"/>
              <a:t> folder;</a:t>
            </a:r>
          </a:p>
        </p:txBody>
      </p:sp>
    </p:spTree>
    <p:extLst>
      <p:ext uri="{BB962C8B-B14F-4D97-AF65-F5344CB8AC3E}">
        <p14:creationId xmlns:p14="http://schemas.microsoft.com/office/powerpoint/2010/main" val="1057951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A6EA52-FBD8-4AF8-FE4C-560ED4139C6A}"/>
              </a:ext>
            </a:extLst>
          </p:cNvPr>
          <p:cNvSpPr>
            <a:spLocks noGrp="1"/>
          </p:cNvSpPr>
          <p:nvPr>
            <p:ph type="sldNum" sz="quarter" idx="12"/>
          </p:nvPr>
        </p:nvSpPr>
        <p:spPr/>
        <p:txBody>
          <a:bodyPr/>
          <a:lstStyle/>
          <a:p>
            <a:fld id="{F15DF4B7-D390-4743-BC4A-39E252620E6B}" type="slidenum">
              <a:rPr lang="en-US" smtClean="0"/>
              <a:pPr/>
              <a:t>16</a:t>
            </a:fld>
            <a:endParaRPr lang="en-US" dirty="0"/>
          </a:p>
        </p:txBody>
      </p:sp>
      <p:sp>
        <p:nvSpPr>
          <p:cNvPr id="6" name="Text Placeholder 3">
            <a:extLst>
              <a:ext uri="{FF2B5EF4-FFF2-40B4-BE49-F238E27FC236}">
                <a16:creationId xmlns:a16="http://schemas.microsoft.com/office/drawing/2014/main" id="{33C8F451-DA1B-3C82-3919-CCAC7CCA6C58}"/>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References</a:t>
            </a:r>
          </a:p>
        </p:txBody>
      </p:sp>
      <p:sp>
        <p:nvSpPr>
          <p:cNvPr id="9" name="TextBox 8">
            <a:extLst>
              <a:ext uri="{FF2B5EF4-FFF2-40B4-BE49-F238E27FC236}">
                <a16:creationId xmlns:a16="http://schemas.microsoft.com/office/drawing/2014/main" id="{0E72E295-13DD-E8A7-E376-64FB4DB7D185}"/>
              </a:ext>
            </a:extLst>
          </p:cNvPr>
          <p:cNvSpPr txBox="1"/>
          <p:nvPr/>
        </p:nvSpPr>
        <p:spPr>
          <a:xfrm>
            <a:off x="192422" y="1000309"/>
            <a:ext cx="8031079" cy="5632311"/>
          </a:xfrm>
          <a:prstGeom prst="rect">
            <a:avLst/>
          </a:prstGeom>
          <a:noFill/>
        </p:spPr>
        <p:txBody>
          <a:bodyPr wrap="square">
            <a:spAutoFit/>
          </a:bodyPr>
          <a:lstStyle/>
          <a:p>
            <a:pPr marL="342900" indent="-342900">
              <a:buFont typeface="+mj-lt"/>
              <a:buAutoNum type="arabicPeriod"/>
            </a:pPr>
            <a:r>
              <a:rPr lang="en-US" dirty="0">
                <a:hlinkClick r:id="rId2"/>
              </a:rPr>
              <a:t>https://linuxhint.com/signal-2-c-function/</a:t>
            </a:r>
            <a:endParaRPr lang="en-US" dirty="0"/>
          </a:p>
          <a:p>
            <a:pPr marL="342900" indent="-342900">
              <a:buFont typeface="+mj-lt"/>
              <a:buAutoNum type="arabicPeriod"/>
            </a:pPr>
            <a:r>
              <a:rPr lang="en-US" dirty="0">
                <a:hlinkClick r:id="rId3"/>
              </a:rPr>
              <a:t>https://linuxhint.com/fork_linux_system_call_c/#search/q=signal()</a:t>
            </a:r>
            <a:endParaRPr lang="en-US" dirty="0"/>
          </a:p>
          <a:p>
            <a:pPr marL="342900" indent="-342900">
              <a:buFont typeface="+mj-lt"/>
              <a:buAutoNum type="arabicPeriod"/>
            </a:pPr>
            <a:r>
              <a:rPr lang="en-US" dirty="0">
                <a:hlinkClick r:id="rId4"/>
              </a:rPr>
              <a:t>https://medium.com/@razika28/signals-ad83f38f80b6</a:t>
            </a:r>
            <a:endParaRPr lang="en-US" dirty="0"/>
          </a:p>
          <a:p>
            <a:pPr marL="342900" indent="-342900">
              <a:buFont typeface="+mj-lt"/>
              <a:buAutoNum type="arabicPeriod"/>
            </a:pPr>
            <a:r>
              <a:rPr lang="en-US" dirty="0"/>
              <a:t>https://ubbcluj.sharepoint.com/:w:/r/sites/OperatingSystems2024-2025-822/_layouts/15/Doc2.aspx?action=edit&amp;sourcedoc=%7B2acf34dd-bc71-43b6-9aec-d71779eeaef9%7D&amp;wdOrigin=TEAMS-MAGLEV.teams_ns.rwc&amp;wdExp=TEAMS-TREATMENT&amp;wdhostclicktime=1746179367731&amp;web=1</a:t>
            </a:r>
          </a:p>
          <a:p>
            <a:pPr marL="342900" indent="-342900">
              <a:buFont typeface="+mj-lt"/>
              <a:buAutoNum type="arabicPeriod"/>
            </a:pPr>
            <a:r>
              <a:rPr lang="en-US" dirty="0">
                <a:hlinkClick r:id="rId5"/>
              </a:rPr>
              <a:t>https://www.naukri.com/code360/library/c-fork-function</a:t>
            </a:r>
            <a:endParaRPr lang="en-US" dirty="0"/>
          </a:p>
          <a:p>
            <a:pPr marL="342900" indent="-342900">
              <a:buFont typeface="+mj-lt"/>
              <a:buAutoNum type="arabicPeriod"/>
            </a:pPr>
            <a:r>
              <a:rPr lang="en-US" dirty="0">
                <a:hlinkClick r:id="rId6"/>
              </a:rPr>
              <a:t>https://www.scaler.com/topics/c-fork/</a:t>
            </a:r>
            <a:endParaRPr lang="en-US" dirty="0"/>
          </a:p>
          <a:p>
            <a:pPr marL="342900" indent="-342900">
              <a:buFont typeface="+mj-lt"/>
              <a:buAutoNum type="arabicPeriod"/>
            </a:pPr>
            <a:r>
              <a:rPr lang="en-US" dirty="0">
                <a:hlinkClick r:id="rId7"/>
              </a:rPr>
              <a:t>http://www.btechsmartclass.com/c_programming/C-Creating-and-Running-C-Program.html#google_vignette</a:t>
            </a:r>
            <a:endParaRPr lang="en-US" dirty="0"/>
          </a:p>
          <a:p>
            <a:pPr marL="342900" indent="-342900">
              <a:buFont typeface="+mj-lt"/>
              <a:buAutoNum type="arabicPeriod"/>
            </a:pPr>
            <a:r>
              <a:rPr lang="en-US" dirty="0">
                <a:hlinkClick r:id="rId8"/>
              </a:rPr>
              <a:t>https://aticleworld.com/c-compilation-process/#google_vignette</a:t>
            </a:r>
            <a:endParaRPr lang="en-US" dirty="0"/>
          </a:p>
          <a:p>
            <a:pPr marL="342900" indent="-342900">
              <a:buFont typeface="+mj-lt"/>
              <a:buAutoNum type="arabicPeriod"/>
            </a:pPr>
            <a:r>
              <a:rPr lang="en-US" dirty="0">
                <a:hlinkClick r:id="rId9"/>
              </a:rPr>
              <a:t>https://tutorend.com/c/c-compilation-process</a:t>
            </a:r>
            <a:endParaRPr lang="en-US" dirty="0"/>
          </a:p>
          <a:p>
            <a:pPr marL="342900" indent="-342900">
              <a:buFont typeface="+mj-lt"/>
              <a:buAutoNum type="arabicPeriod"/>
            </a:pPr>
            <a:r>
              <a:rPr lang="en-US" dirty="0">
                <a:hlinkClick r:id="rId10"/>
              </a:rPr>
              <a:t>https://www.prepbytes.com/blog/c-programming/compilation-process-in-c/</a:t>
            </a:r>
            <a:endParaRPr lang="en-US" dirty="0"/>
          </a:p>
          <a:p>
            <a:pPr marL="342900" indent="-342900">
              <a:buFont typeface="+mj-lt"/>
              <a:buAutoNum type="arabicPeriod"/>
            </a:pPr>
            <a:r>
              <a:rPr lang="en-US" dirty="0">
                <a:hlinkClick r:id="rId11"/>
              </a:rPr>
              <a:t>https://cs.brown.edu/courses/csci1310/2020/assign/labs/lab2.html</a:t>
            </a:r>
            <a:endParaRPr lang="en-US" dirty="0"/>
          </a:p>
          <a:p>
            <a:pPr marL="342900" indent="-342900">
              <a:buFont typeface="+mj-lt"/>
              <a:buAutoNum type="arabicPeriod"/>
            </a:pPr>
            <a:r>
              <a:rPr lang="en-US" dirty="0">
                <a:hlinkClick r:id="rId12"/>
              </a:rPr>
              <a:t>https://aruneworld.com/programming-language/c/c-compiling-process/</a:t>
            </a:r>
            <a:endParaRPr lang="en-US" dirty="0"/>
          </a:p>
          <a:p>
            <a:pPr marL="342900" indent="-342900">
              <a:buFont typeface="+mj-lt"/>
              <a:buAutoNum type="arabicPeriod"/>
            </a:pPr>
            <a:r>
              <a:rPr lang="en-US" dirty="0">
                <a:hlinkClick r:id="rId13"/>
              </a:rPr>
              <a:t>https://www.scaler.com/topics/c/importance-of-c-language/</a:t>
            </a:r>
            <a:endParaRPr lang="en-US" dirty="0"/>
          </a:p>
          <a:p>
            <a:pPr marL="342900" indent="-342900">
              <a:buFont typeface="+mj-lt"/>
              <a:buAutoNum type="arabicPeriod"/>
            </a:pPr>
            <a:r>
              <a:rPr lang="en-US" dirty="0"/>
              <a:t>https://www.scaler.com/topics/features-of-c-language/</a:t>
            </a:r>
          </a:p>
        </p:txBody>
      </p:sp>
    </p:spTree>
    <p:extLst>
      <p:ext uri="{BB962C8B-B14F-4D97-AF65-F5344CB8AC3E}">
        <p14:creationId xmlns:p14="http://schemas.microsoft.com/office/powerpoint/2010/main" val="3218171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Importance of     Programming Language</a:t>
            </a:r>
          </a:p>
        </p:txBody>
      </p:sp>
      <p:sp>
        <p:nvSpPr>
          <p:cNvPr id="3" name="TextBox 2">
            <a:extLst>
              <a:ext uri="{FF2B5EF4-FFF2-40B4-BE49-F238E27FC236}">
                <a16:creationId xmlns:a16="http://schemas.microsoft.com/office/drawing/2014/main" id="{C80823DD-D89C-0F29-BCDC-2056451D453D}"/>
              </a:ext>
            </a:extLst>
          </p:cNvPr>
          <p:cNvSpPr txBox="1"/>
          <p:nvPr/>
        </p:nvSpPr>
        <p:spPr>
          <a:xfrm>
            <a:off x="294922" y="1074921"/>
            <a:ext cx="8186420" cy="1785104"/>
          </a:xfrm>
          <a:prstGeom prst="rect">
            <a:avLst/>
          </a:prstGeom>
          <a:noFill/>
        </p:spPr>
        <p:txBody>
          <a:bodyPr wrap="square">
            <a:spAutoFit/>
          </a:bodyPr>
          <a:lstStyle/>
          <a:p>
            <a:pPr marL="285750" indent="-285750">
              <a:buFont typeface="Arial" panose="020B0604020202020204" pitchFamily="34" charset="0"/>
              <a:buChar char="•"/>
            </a:pPr>
            <a:r>
              <a:rPr lang="en-US" sz="2000" b="1" dirty="0"/>
              <a:t>Why C matters:</a:t>
            </a:r>
          </a:p>
          <a:p>
            <a:pPr marL="742950" lvl="1" indent="-285750">
              <a:buFont typeface="Courier New" panose="02070309020205020404" pitchFamily="49" charset="0"/>
              <a:buChar char="o"/>
            </a:pPr>
            <a:r>
              <a:rPr lang="en-US" dirty="0"/>
              <a:t>Powers </a:t>
            </a:r>
            <a:r>
              <a:rPr lang="en-US" b="1" dirty="0"/>
              <a:t>operating systems</a:t>
            </a:r>
            <a:r>
              <a:rPr lang="en-US" dirty="0"/>
              <a:t> like Windows, Linux, MacOS, and Android</a:t>
            </a:r>
            <a:r>
              <a:rPr lang="en-US" dirty="0">
                <a:latin typeface="HelveticaNeue"/>
              </a:rPr>
              <a:t>;</a:t>
            </a:r>
          </a:p>
          <a:p>
            <a:pPr marL="742950" lvl="1" indent="-285750">
              <a:buFont typeface="Courier New" panose="02070309020205020404" pitchFamily="49" charset="0"/>
              <a:buChar char="o"/>
            </a:pPr>
            <a:r>
              <a:rPr lang="en-US" dirty="0"/>
              <a:t>Used in </a:t>
            </a:r>
            <a:r>
              <a:rPr lang="en-US" b="1" dirty="0"/>
              <a:t>databases</a:t>
            </a:r>
            <a:r>
              <a:rPr lang="en-US" dirty="0"/>
              <a:t> (MySQL, SQLite), </a:t>
            </a:r>
            <a:r>
              <a:rPr lang="en-US" b="1" dirty="0"/>
              <a:t>compilers</a:t>
            </a:r>
            <a:r>
              <a:rPr lang="en-US" dirty="0"/>
              <a:t>, </a:t>
            </a:r>
            <a:r>
              <a:rPr lang="en-US" b="1" dirty="0"/>
              <a:t>interpreters</a:t>
            </a:r>
            <a:r>
              <a:rPr lang="en-US" dirty="0"/>
              <a:t>, and </a:t>
            </a:r>
            <a:r>
              <a:rPr lang="en-US" b="1" dirty="0"/>
              <a:t>3D software;</a:t>
            </a:r>
          </a:p>
          <a:p>
            <a:pPr marL="742950" lvl="1" indent="-285750">
              <a:buFont typeface="Courier New" panose="02070309020205020404" pitchFamily="49" charset="0"/>
              <a:buChar char="o"/>
            </a:pPr>
            <a:r>
              <a:rPr lang="en-US" dirty="0"/>
              <a:t>Key language for </a:t>
            </a:r>
            <a:r>
              <a:rPr lang="en-US" b="1" dirty="0"/>
              <a:t>embedded systems</a:t>
            </a:r>
            <a:r>
              <a:rPr lang="en-US" dirty="0"/>
              <a:t> and </a:t>
            </a:r>
            <a:r>
              <a:rPr lang="en-US" b="1" dirty="0"/>
              <a:t>performance-critical applications;</a:t>
            </a:r>
            <a:endParaRPr lang="en-US" dirty="0"/>
          </a:p>
        </p:txBody>
      </p:sp>
      <p:sp>
        <p:nvSpPr>
          <p:cNvPr id="4" name="TextBox 3">
            <a:extLst>
              <a:ext uri="{FF2B5EF4-FFF2-40B4-BE49-F238E27FC236}">
                <a16:creationId xmlns:a16="http://schemas.microsoft.com/office/drawing/2014/main" id="{65A8D3C0-57F1-76DC-7739-4F706CE06FD7}"/>
              </a:ext>
            </a:extLst>
          </p:cNvPr>
          <p:cNvSpPr txBox="1"/>
          <p:nvPr/>
        </p:nvSpPr>
        <p:spPr>
          <a:xfrm>
            <a:off x="294922" y="3012113"/>
            <a:ext cx="8343752" cy="2062103"/>
          </a:xfrm>
          <a:prstGeom prst="rect">
            <a:avLst/>
          </a:prstGeom>
          <a:noFill/>
        </p:spPr>
        <p:txBody>
          <a:bodyPr wrap="square">
            <a:spAutoFit/>
          </a:bodyPr>
          <a:lstStyle/>
          <a:p>
            <a:pPr marL="285750" indent="-285750">
              <a:buFont typeface="Arial" panose="020B0604020202020204" pitchFamily="34" charset="0"/>
              <a:buChar char="•"/>
            </a:pPr>
            <a:r>
              <a:rPr lang="en-US" sz="2000" b="1" dirty="0"/>
              <a:t>Key features:</a:t>
            </a:r>
          </a:p>
          <a:p>
            <a:pPr marL="742950" lvl="1" indent="-285750">
              <a:buFont typeface="Courier New" panose="02070309020205020404" pitchFamily="49" charset="0"/>
              <a:buChar char="o"/>
            </a:pPr>
            <a:r>
              <a:rPr lang="en-US" dirty="0"/>
              <a:t>Simple, fast, and efficient;</a:t>
            </a:r>
          </a:p>
          <a:p>
            <a:pPr marL="742950" lvl="1" indent="-285750">
              <a:buFont typeface="Courier New" panose="02070309020205020404" pitchFamily="49" charset="0"/>
              <a:buChar char="o"/>
            </a:pPr>
            <a:r>
              <a:rPr lang="en-US" dirty="0"/>
              <a:t>Offers direct </a:t>
            </a:r>
            <a:r>
              <a:rPr lang="en-US" b="1" dirty="0"/>
              <a:t>hardware manipulation;</a:t>
            </a:r>
          </a:p>
          <a:p>
            <a:pPr marL="742950" lvl="1" indent="-285750">
              <a:buFont typeface="Courier New" panose="02070309020205020404" pitchFamily="49" charset="0"/>
              <a:buChar char="o"/>
            </a:pPr>
            <a:r>
              <a:rPr lang="en-US" dirty="0"/>
              <a:t>Supports modular and structured programming;</a:t>
            </a:r>
          </a:p>
          <a:p>
            <a:pPr marL="742950" lvl="1" indent="-285750">
              <a:buFont typeface="Courier New" panose="02070309020205020404" pitchFamily="49" charset="0"/>
              <a:buChar char="o"/>
            </a:pPr>
            <a:endParaRPr lang="en-US" b="1"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p:txBody>
      </p:sp>
      <p:sp>
        <p:nvSpPr>
          <p:cNvPr id="11" name="TextBox 10">
            <a:extLst>
              <a:ext uri="{FF2B5EF4-FFF2-40B4-BE49-F238E27FC236}">
                <a16:creationId xmlns:a16="http://schemas.microsoft.com/office/drawing/2014/main" id="{9A26B9DD-F527-FA1D-D1DD-79773D0CC9D5}"/>
              </a:ext>
            </a:extLst>
          </p:cNvPr>
          <p:cNvSpPr txBox="1"/>
          <p:nvPr/>
        </p:nvSpPr>
        <p:spPr>
          <a:xfrm>
            <a:off x="294922" y="4424330"/>
            <a:ext cx="7898583" cy="2339102"/>
          </a:xfrm>
          <a:prstGeom prst="rect">
            <a:avLst/>
          </a:prstGeom>
          <a:noFill/>
        </p:spPr>
        <p:txBody>
          <a:bodyPr wrap="square">
            <a:spAutoFit/>
          </a:bodyPr>
          <a:lstStyle/>
          <a:p>
            <a:pPr marL="285750" indent="-285750">
              <a:buFont typeface="Arial" panose="020B0604020202020204" pitchFamily="34" charset="0"/>
              <a:buChar char="•"/>
            </a:pPr>
            <a:r>
              <a:rPr lang="en-US" sz="2000" b="1" dirty="0"/>
              <a:t>Benefits of Learning C</a:t>
            </a:r>
            <a:r>
              <a:rPr lang="en-US" sz="2000" dirty="0"/>
              <a:t>:</a:t>
            </a:r>
          </a:p>
          <a:p>
            <a:pPr marL="742950" lvl="1" indent="-285750">
              <a:buFont typeface="Courier New" panose="02070309020205020404" pitchFamily="49" charset="0"/>
              <a:buChar char="o"/>
            </a:pPr>
            <a:r>
              <a:rPr lang="en-US" dirty="0"/>
              <a:t>Strong foundation for understanding modern languages (e.g., Python, Java, C++);</a:t>
            </a:r>
          </a:p>
          <a:p>
            <a:pPr marL="742950" lvl="1" indent="-285750">
              <a:buFont typeface="Courier New" panose="02070309020205020404" pitchFamily="49" charset="0"/>
              <a:buChar char="o"/>
            </a:pPr>
            <a:r>
              <a:rPr lang="en-US" dirty="0"/>
              <a:t>Ideal for low-level system programming</a:t>
            </a:r>
            <a:r>
              <a:rPr lang="en-US" b="1" dirty="0"/>
              <a:t>;</a:t>
            </a:r>
          </a:p>
          <a:p>
            <a:pPr marL="742950" lvl="1" indent="-285750">
              <a:buFont typeface="Courier New" panose="02070309020205020404" pitchFamily="49" charset="0"/>
              <a:buChar char="o"/>
            </a:pPr>
            <a:r>
              <a:rPr lang="en-US" dirty="0"/>
              <a:t>Teaches how to manage memory and optimize performance;</a:t>
            </a:r>
          </a:p>
          <a:p>
            <a:pPr marL="742950" lvl="1" indent="-285750">
              <a:buFont typeface="Courier New" panose="02070309020205020404" pitchFamily="49" charset="0"/>
              <a:buChar char="o"/>
            </a:pPr>
            <a:endParaRPr lang="en-US" b="1" dirty="0"/>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p:txBody>
      </p:sp>
      <p:sp>
        <p:nvSpPr>
          <p:cNvPr id="13" name="TextBox 12">
            <a:extLst>
              <a:ext uri="{FF2B5EF4-FFF2-40B4-BE49-F238E27FC236}">
                <a16:creationId xmlns:a16="http://schemas.microsoft.com/office/drawing/2014/main" id="{44A754BC-0286-BD88-ABCE-C81D7A95B4B9}"/>
              </a:ext>
            </a:extLst>
          </p:cNvPr>
          <p:cNvSpPr txBox="1"/>
          <p:nvPr/>
        </p:nvSpPr>
        <p:spPr>
          <a:xfrm>
            <a:off x="173686" y="1093998"/>
            <a:ext cx="676776" cy="369332"/>
          </a:xfrm>
          <a:prstGeom prst="rect">
            <a:avLst/>
          </a:prstGeom>
          <a:noFill/>
        </p:spPr>
        <p:txBody>
          <a:bodyPr wrap="square">
            <a:spAutoFit/>
          </a:bodyPr>
          <a:lstStyle/>
          <a:p>
            <a:r>
              <a:rPr lang="en-US" dirty="0"/>
              <a:t>📌</a:t>
            </a:r>
          </a:p>
        </p:txBody>
      </p:sp>
      <p:sp>
        <p:nvSpPr>
          <p:cNvPr id="15" name="TextBox 14">
            <a:extLst>
              <a:ext uri="{FF2B5EF4-FFF2-40B4-BE49-F238E27FC236}">
                <a16:creationId xmlns:a16="http://schemas.microsoft.com/office/drawing/2014/main" id="{26C5AC0B-1828-273F-6FAD-64FD86185FBE}"/>
              </a:ext>
            </a:extLst>
          </p:cNvPr>
          <p:cNvSpPr txBox="1"/>
          <p:nvPr/>
        </p:nvSpPr>
        <p:spPr>
          <a:xfrm>
            <a:off x="173686" y="3020899"/>
            <a:ext cx="460208" cy="369332"/>
          </a:xfrm>
          <a:prstGeom prst="rect">
            <a:avLst/>
          </a:prstGeom>
          <a:noFill/>
        </p:spPr>
        <p:txBody>
          <a:bodyPr wrap="square">
            <a:spAutoFit/>
          </a:bodyPr>
          <a:lstStyle/>
          <a:p>
            <a:r>
              <a:rPr lang="en-US" dirty="0"/>
              <a:t>📌</a:t>
            </a:r>
          </a:p>
        </p:txBody>
      </p:sp>
      <p:sp>
        <p:nvSpPr>
          <p:cNvPr id="17" name="TextBox 16">
            <a:extLst>
              <a:ext uri="{FF2B5EF4-FFF2-40B4-BE49-F238E27FC236}">
                <a16:creationId xmlns:a16="http://schemas.microsoft.com/office/drawing/2014/main" id="{E87C8484-005C-64ED-B82E-F942F2C8CF43}"/>
              </a:ext>
            </a:extLst>
          </p:cNvPr>
          <p:cNvSpPr txBox="1"/>
          <p:nvPr/>
        </p:nvSpPr>
        <p:spPr>
          <a:xfrm>
            <a:off x="173686" y="4427802"/>
            <a:ext cx="4638174" cy="369332"/>
          </a:xfrm>
          <a:prstGeom prst="rect">
            <a:avLst/>
          </a:prstGeom>
          <a:noFill/>
        </p:spPr>
        <p:txBody>
          <a:bodyPr wrap="square">
            <a:spAutoFit/>
          </a:bodyPr>
          <a:lstStyle/>
          <a:p>
            <a:r>
              <a:rPr lang="en-US" dirty="0"/>
              <a:t>📌</a:t>
            </a:r>
          </a:p>
        </p:txBody>
      </p:sp>
      <p:sp>
        <p:nvSpPr>
          <p:cNvPr id="18" name="AutoShape 4" descr="Importance of C Programming Language - Scaler Topics">
            <a:extLst>
              <a:ext uri="{FF2B5EF4-FFF2-40B4-BE49-F238E27FC236}">
                <a16:creationId xmlns:a16="http://schemas.microsoft.com/office/drawing/2014/main" id="{4F2A4D36-DC93-98C1-5406-89257244664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Development of Computer Systems ...">
            <a:extLst>
              <a:ext uri="{FF2B5EF4-FFF2-40B4-BE49-F238E27FC236}">
                <a16:creationId xmlns:a16="http://schemas.microsoft.com/office/drawing/2014/main" id="{F5928822-3B85-38ED-FF85-75D59417DC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7263" y="60567"/>
            <a:ext cx="668148" cy="66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7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What is IPC and why do we need it?</a:t>
            </a:r>
          </a:p>
        </p:txBody>
      </p:sp>
      <p:pic>
        <p:nvPicPr>
          <p:cNvPr id="3" name="Picture 2">
            <a:extLst>
              <a:ext uri="{FF2B5EF4-FFF2-40B4-BE49-F238E27FC236}">
                <a16:creationId xmlns:a16="http://schemas.microsoft.com/office/drawing/2014/main" id="{5CB4AF4A-5E51-4C04-7BD1-275E90B26934}"/>
              </a:ext>
            </a:extLst>
          </p:cNvPr>
          <p:cNvPicPr>
            <a:picLocks noChangeAspect="1"/>
          </p:cNvPicPr>
          <p:nvPr/>
        </p:nvPicPr>
        <p:blipFill>
          <a:blip r:embed="rId3"/>
          <a:stretch>
            <a:fillRect/>
          </a:stretch>
        </p:blipFill>
        <p:spPr>
          <a:xfrm>
            <a:off x="60158" y="1185014"/>
            <a:ext cx="8817104" cy="4930567"/>
          </a:xfrm>
          <a:prstGeom prst="rect">
            <a:avLst/>
          </a:prstGeom>
        </p:spPr>
      </p:pic>
    </p:spTree>
    <p:extLst>
      <p:ext uri="{BB962C8B-B14F-4D97-AF65-F5344CB8AC3E}">
        <p14:creationId xmlns:p14="http://schemas.microsoft.com/office/powerpoint/2010/main" val="70862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What is a process in C?</a:t>
            </a:r>
          </a:p>
        </p:txBody>
      </p:sp>
      <p:sp>
        <p:nvSpPr>
          <p:cNvPr id="8" name="TextBox 7">
            <a:extLst>
              <a:ext uri="{FF2B5EF4-FFF2-40B4-BE49-F238E27FC236}">
                <a16:creationId xmlns:a16="http://schemas.microsoft.com/office/drawing/2014/main" id="{19C099B6-BFD4-13D7-229A-C1295F2EF532}"/>
              </a:ext>
            </a:extLst>
          </p:cNvPr>
          <p:cNvSpPr txBox="1"/>
          <p:nvPr/>
        </p:nvSpPr>
        <p:spPr>
          <a:xfrm>
            <a:off x="130844" y="1025057"/>
            <a:ext cx="9013156" cy="51133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In Linux, a process is a running instance of a program. When you run any application, the operating system creates a process for that program;</a:t>
            </a:r>
          </a:p>
          <a:p>
            <a:pPr marL="285750" indent="-285750">
              <a:lnSpc>
                <a:spcPct val="150000"/>
              </a:lnSpc>
              <a:buFont typeface="Arial" panose="020B0604020202020204" pitchFamily="34" charset="0"/>
              <a:buChar char="•"/>
            </a:pPr>
            <a:r>
              <a:rPr lang="en-US" sz="2000" dirty="0"/>
              <a:t>A process will contain:</a:t>
            </a:r>
          </a:p>
          <a:p>
            <a:pPr marL="1257300" lvl="2" indent="-342900">
              <a:lnSpc>
                <a:spcPct val="150000"/>
              </a:lnSpc>
              <a:buFont typeface="Courier New" panose="02070309020205020404" pitchFamily="49" charset="0"/>
              <a:buChar char="o"/>
            </a:pPr>
            <a:r>
              <a:rPr lang="en-US" sz="2000" b="0" i="0" dirty="0">
                <a:effectLst/>
              </a:rPr>
              <a:t>PID: Process ID </a:t>
            </a:r>
          </a:p>
          <a:p>
            <a:pPr marL="1257300" lvl="2" indent="-342900">
              <a:lnSpc>
                <a:spcPct val="150000"/>
              </a:lnSpc>
              <a:buFont typeface="Courier New" panose="02070309020205020404" pitchFamily="49" charset="0"/>
              <a:buChar char="o"/>
            </a:pPr>
            <a:r>
              <a:rPr lang="en-US" sz="2000" b="0" i="0" dirty="0">
                <a:effectLst/>
              </a:rPr>
              <a:t>PPID: Parent Process ID </a:t>
            </a:r>
          </a:p>
          <a:p>
            <a:pPr marL="1257300" lvl="2" indent="-342900">
              <a:lnSpc>
                <a:spcPct val="150000"/>
              </a:lnSpc>
              <a:buFont typeface="Courier New" panose="02070309020205020404" pitchFamily="49" charset="0"/>
              <a:buChar char="o"/>
            </a:pPr>
            <a:r>
              <a:rPr lang="en-US" sz="2000" b="0" i="0" dirty="0">
                <a:effectLst/>
              </a:rPr>
              <a:t>UID: User ID </a:t>
            </a:r>
            <a:endParaRPr lang="en-US" sz="2000" dirty="0"/>
          </a:p>
          <a:p>
            <a:pPr marL="1257300" lvl="2" indent="-342900">
              <a:lnSpc>
                <a:spcPct val="150000"/>
              </a:lnSpc>
              <a:buFont typeface="Courier New" panose="02070309020205020404" pitchFamily="49" charset="0"/>
              <a:buChar char="o"/>
            </a:pPr>
            <a:r>
              <a:rPr lang="en-US" sz="2000" b="0" i="0" dirty="0">
                <a:effectLst/>
              </a:rPr>
              <a:t>GID: Group ID </a:t>
            </a:r>
            <a:endParaRPr lang="en-US" sz="2000" dirty="0"/>
          </a:p>
          <a:p>
            <a:pPr marL="1257300" lvl="2" indent="-342900">
              <a:lnSpc>
                <a:spcPct val="150000"/>
              </a:lnSpc>
              <a:buFont typeface="Courier New" panose="02070309020205020404" pitchFamily="49" charset="0"/>
              <a:buChar char="o"/>
            </a:pPr>
            <a:r>
              <a:rPr lang="en-US" sz="2000" b="0" i="0" dirty="0">
                <a:effectLst/>
              </a:rPr>
              <a:t>Own memory</a:t>
            </a:r>
            <a:endParaRPr lang="en-US" sz="2000" dirty="0"/>
          </a:p>
          <a:p>
            <a:pPr marL="1257300" lvl="2" indent="-342900">
              <a:lnSpc>
                <a:spcPct val="150000"/>
              </a:lnSpc>
              <a:buFont typeface="Courier New" panose="02070309020205020404" pitchFamily="49" charset="0"/>
              <a:buChar char="o"/>
            </a:pPr>
            <a:r>
              <a:rPr lang="en-US" sz="2000" b="0" i="0" dirty="0">
                <a:effectLst/>
              </a:rPr>
              <a:t>File descriptors</a:t>
            </a:r>
          </a:p>
          <a:p>
            <a:pPr marL="285750" indent="-285750">
              <a:lnSpc>
                <a:spcPct val="150000"/>
              </a:lnSpc>
              <a:buFont typeface="Arial" panose="020B0604020202020204" pitchFamily="34" charset="0"/>
              <a:buChar char="•"/>
            </a:pPr>
            <a:r>
              <a:rPr lang="en-US" sz="2000" b="0" i="0" dirty="0">
                <a:effectLst/>
              </a:rPr>
              <a:t>Every process has a parent process which acts as a task manager</a:t>
            </a:r>
            <a:r>
              <a:rPr lang="en-US" sz="2000" dirty="0"/>
              <a:t>;</a:t>
            </a:r>
          </a:p>
          <a:p>
            <a:pPr marL="285750" indent="-285750">
              <a:lnSpc>
                <a:spcPct val="150000"/>
              </a:lnSpc>
              <a:buFont typeface="Arial" panose="020B0604020202020204" pitchFamily="34" charset="0"/>
              <a:buChar char="•"/>
            </a:pPr>
            <a:r>
              <a:rPr lang="en-US" sz="2000" b="0" i="0" dirty="0">
                <a:effectLst/>
              </a:rPr>
              <a:t>The parent is entrusted with responsibility for the child from birth to death;</a:t>
            </a:r>
            <a:endParaRPr lang="en-US" sz="2000" dirty="0"/>
          </a:p>
        </p:txBody>
      </p:sp>
      <p:sp>
        <p:nvSpPr>
          <p:cNvPr id="14" name="TextBox 13">
            <a:extLst>
              <a:ext uri="{FF2B5EF4-FFF2-40B4-BE49-F238E27FC236}">
                <a16:creationId xmlns:a16="http://schemas.microsoft.com/office/drawing/2014/main" id="{E3319A78-29B2-57C8-DD2C-80C84580B569}"/>
              </a:ext>
            </a:extLst>
          </p:cNvPr>
          <p:cNvSpPr txBox="1"/>
          <p:nvPr/>
        </p:nvSpPr>
        <p:spPr>
          <a:xfrm>
            <a:off x="0" y="5290039"/>
            <a:ext cx="676776" cy="369332"/>
          </a:xfrm>
          <a:prstGeom prst="rect">
            <a:avLst/>
          </a:prstGeom>
          <a:noFill/>
        </p:spPr>
        <p:txBody>
          <a:bodyPr wrap="square">
            <a:spAutoFit/>
          </a:bodyPr>
          <a:lstStyle/>
          <a:p>
            <a:r>
              <a:rPr lang="en-US" dirty="0"/>
              <a:t>📌</a:t>
            </a:r>
          </a:p>
        </p:txBody>
      </p:sp>
      <p:sp>
        <p:nvSpPr>
          <p:cNvPr id="19" name="TextBox 18">
            <a:extLst>
              <a:ext uri="{FF2B5EF4-FFF2-40B4-BE49-F238E27FC236}">
                <a16:creationId xmlns:a16="http://schemas.microsoft.com/office/drawing/2014/main" id="{54F3AFDB-8857-227C-5878-DF61B7702775}"/>
              </a:ext>
            </a:extLst>
          </p:cNvPr>
          <p:cNvSpPr txBox="1"/>
          <p:nvPr/>
        </p:nvSpPr>
        <p:spPr>
          <a:xfrm>
            <a:off x="8521" y="5769048"/>
            <a:ext cx="676776" cy="369332"/>
          </a:xfrm>
          <a:prstGeom prst="rect">
            <a:avLst/>
          </a:prstGeom>
          <a:noFill/>
        </p:spPr>
        <p:txBody>
          <a:bodyPr wrap="square">
            <a:spAutoFit/>
          </a:bodyPr>
          <a:lstStyle/>
          <a:p>
            <a:r>
              <a:rPr lang="en-US" dirty="0"/>
              <a:t>📌</a:t>
            </a:r>
          </a:p>
        </p:txBody>
      </p:sp>
      <p:sp>
        <p:nvSpPr>
          <p:cNvPr id="23" name="TextBox 22">
            <a:extLst>
              <a:ext uri="{FF2B5EF4-FFF2-40B4-BE49-F238E27FC236}">
                <a16:creationId xmlns:a16="http://schemas.microsoft.com/office/drawing/2014/main" id="{C32938CB-ED80-3CBD-6D29-1AAE8572AB28}"/>
              </a:ext>
            </a:extLst>
          </p:cNvPr>
          <p:cNvSpPr txBox="1"/>
          <p:nvPr/>
        </p:nvSpPr>
        <p:spPr>
          <a:xfrm>
            <a:off x="0" y="2048600"/>
            <a:ext cx="676776" cy="369332"/>
          </a:xfrm>
          <a:prstGeom prst="rect">
            <a:avLst/>
          </a:prstGeom>
          <a:noFill/>
        </p:spPr>
        <p:txBody>
          <a:bodyPr wrap="square">
            <a:spAutoFit/>
          </a:bodyPr>
          <a:lstStyle/>
          <a:p>
            <a:r>
              <a:rPr lang="en-US" dirty="0"/>
              <a:t>📌</a:t>
            </a:r>
          </a:p>
        </p:txBody>
      </p:sp>
      <p:sp>
        <p:nvSpPr>
          <p:cNvPr id="25" name="TextBox 24">
            <a:extLst>
              <a:ext uri="{FF2B5EF4-FFF2-40B4-BE49-F238E27FC236}">
                <a16:creationId xmlns:a16="http://schemas.microsoft.com/office/drawing/2014/main" id="{643B556A-5AB8-D8E7-1A77-6DA8D10B89A9}"/>
              </a:ext>
            </a:extLst>
          </p:cNvPr>
          <p:cNvSpPr txBox="1"/>
          <p:nvPr/>
        </p:nvSpPr>
        <p:spPr>
          <a:xfrm>
            <a:off x="8521" y="1198629"/>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93809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5"/>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What is a process in C?</a:t>
            </a:r>
          </a:p>
        </p:txBody>
      </p:sp>
      <p:sp>
        <p:nvSpPr>
          <p:cNvPr id="33" name="Oval 32">
            <a:extLst>
              <a:ext uri="{FF2B5EF4-FFF2-40B4-BE49-F238E27FC236}">
                <a16:creationId xmlns:a16="http://schemas.microsoft.com/office/drawing/2014/main" id="{3568666D-1882-50B6-2D0F-43D5DAC64826}"/>
              </a:ext>
            </a:extLst>
          </p:cNvPr>
          <p:cNvSpPr/>
          <p:nvPr/>
        </p:nvSpPr>
        <p:spPr>
          <a:xfrm>
            <a:off x="8217569" y="1365607"/>
            <a:ext cx="565484" cy="366940"/>
          </a:xfrm>
          <a:prstGeom prst="ellipse">
            <a:avLst/>
          </a:prstGeom>
          <a:solidFill>
            <a:srgbClr val="FEFBF4"/>
          </a:solidFill>
          <a:ln>
            <a:solidFill>
              <a:srgbClr val="FEFB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68876296-983C-98B7-8FDB-4091A7378971}"/>
              </a:ext>
            </a:extLst>
          </p:cNvPr>
          <p:cNvPicPr>
            <a:picLocks noChangeAspect="1"/>
          </p:cNvPicPr>
          <p:nvPr/>
        </p:nvPicPr>
        <p:blipFill>
          <a:blip r:embed="rId3"/>
          <a:stretch>
            <a:fillRect/>
          </a:stretch>
        </p:blipFill>
        <p:spPr>
          <a:xfrm>
            <a:off x="360947" y="965371"/>
            <a:ext cx="8345456" cy="5471524"/>
          </a:xfrm>
          <a:prstGeom prst="rect">
            <a:avLst/>
          </a:prstGeom>
        </p:spPr>
      </p:pic>
    </p:spTree>
    <p:extLst>
      <p:ext uri="{BB962C8B-B14F-4D97-AF65-F5344CB8AC3E}">
        <p14:creationId xmlns:p14="http://schemas.microsoft.com/office/powerpoint/2010/main" val="113463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6121864-54F6-1785-BBEC-523F68C83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0179"/>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endParaRPr lang="en-US" sz="28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00DCF254-0865-F8F4-D8B9-B177E4E39459}"/>
              </a:ext>
            </a:extLst>
          </p:cNvPr>
          <p:cNvSpPr txBox="1"/>
          <p:nvPr/>
        </p:nvSpPr>
        <p:spPr>
          <a:xfrm>
            <a:off x="0" y="146959"/>
            <a:ext cx="7564855" cy="523220"/>
          </a:xfrm>
          <a:prstGeom prst="rect">
            <a:avLst/>
          </a:prstGeom>
          <a:noFill/>
        </p:spPr>
        <p:txBody>
          <a:bodyPr wrap="square">
            <a:spAutoFit/>
          </a:bodyPr>
          <a:lstStyle/>
          <a:p>
            <a:pPr algn="l"/>
            <a:r>
              <a:rPr lang="en-US" sz="2800" b="1" dirty="0">
                <a:solidFill>
                  <a:schemeClr val="bg1"/>
                </a:solidFill>
                <a:latin typeface="Consolas" panose="020B0609020204030204" pitchFamily="49" charset="0"/>
              </a:rPr>
              <a:t>Different stages of a process</a:t>
            </a:r>
          </a:p>
        </p:txBody>
      </p:sp>
      <p:sp>
        <p:nvSpPr>
          <p:cNvPr id="40" name="TextBox 39">
            <a:extLst>
              <a:ext uri="{FF2B5EF4-FFF2-40B4-BE49-F238E27FC236}">
                <a16:creationId xmlns:a16="http://schemas.microsoft.com/office/drawing/2014/main" id="{F1AFFF8F-B6B8-ADE6-8078-8C13F074A311}"/>
              </a:ext>
            </a:extLst>
          </p:cNvPr>
          <p:cNvSpPr txBox="1"/>
          <p:nvPr/>
        </p:nvSpPr>
        <p:spPr>
          <a:xfrm>
            <a:off x="-527020" y="3170317"/>
            <a:ext cx="3414959" cy="369332"/>
          </a:xfrm>
          <a:prstGeom prst="rect">
            <a:avLst/>
          </a:prstGeom>
          <a:noFill/>
        </p:spPr>
        <p:txBody>
          <a:bodyPr wrap="square">
            <a:spAutoFit/>
          </a:bodyPr>
          <a:lstStyle/>
          <a:p>
            <a:pPr algn="ctr"/>
            <a:r>
              <a:rPr lang="en-US" dirty="0">
                <a:solidFill>
                  <a:schemeClr val="bg1"/>
                </a:solidFill>
              </a:rPr>
              <a:t>Ready</a:t>
            </a:r>
          </a:p>
        </p:txBody>
      </p:sp>
      <p:sp>
        <p:nvSpPr>
          <p:cNvPr id="2" name="Rectangle 1">
            <a:extLst>
              <a:ext uri="{FF2B5EF4-FFF2-40B4-BE49-F238E27FC236}">
                <a16:creationId xmlns:a16="http://schemas.microsoft.com/office/drawing/2014/main" id="{DDBCFB7A-E788-E003-F9E2-DADE5D26E85E}"/>
              </a:ext>
            </a:extLst>
          </p:cNvPr>
          <p:cNvSpPr/>
          <p:nvPr/>
        </p:nvSpPr>
        <p:spPr>
          <a:xfrm>
            <a:off x="1864894" y="3539649"/>
            <a:ext cx="1155031" cy="673566"/>
          </a:xfrm>
          <a:prstGeom prst="rect">
            <a:avLst/>
          </a:prstGeom>
          <a:solidFill>
            <a:srgbClr val="FEFC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Rectangle 2">
            <a:extLst>
              <a:ext uri="{FF2B5EF4-FFF2-40B4-BE49-F238E27FC236}">
                <a16:creationId xmlns:a16="http://schemas.microsoft.com/office/drawing/2014/main" id="{058D2717-D55A-8181-48A4-93997B739A8F}"/>
              </a:ext>
            </a:extLst>
          </p:cNvPr>
          <p:cNvSpPr/>
          <p:nvPr/>
        </p:nvSpPr>
        <p:spPr>
          <a:xfrm>
            <a:off x="1612233" y="3645569"/>
            <a:ext cx="1612230" cy="369332"/>
          </a:xfrm>
          <a:prstGeom prst="rect">
            <a:avLst/>
          </a:prstGeom>
          <a:solidFill>
            <a:srgbClr val="FEFCF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92B4B8-C63B-D887-491C-76205C7EC9B8}"/>
              </a:ext>
            </a:extLst>
          </p:cNvPr>
          <p:cNvSpPr txBox="1"/>
          <p:nvPr/>
        </p:nvSpPr>
        <p:spPr>
          <a:xfrm>
            <a:off x="1421400" y="3566077"/>
            <a:ext cx="2284327" cy="584775"/>
          </a:xfrm>
          <a:prstGeom prst="rect">
            <a:avLst/>
          </a:prstGeom>
          <a:noFill/>
        </p:spPr>
        <p:txBody>
          <a:bodyPr wrap="square" rtlCol="0">
            <a:spAutoFit/>
          </a:bodyPr>
          <a:lstStyle/>
          <a:p>
            <a:r>
              <a:rPr lang="en-US" sz="1600" b="1" dirty="0">
                <a:solidFill>
                  <a:schemeClr val="bg2">
                    <a:lumMod val="10000"/>
                  </a:schemeClr>
                </a:solidFill>
                <a:latin typeface="Arial" panose="020B0604020202020204" pitchFamily="34" charset="0"/>
                <a:cs typeface="Arial" panose="020B0604020202020204" pitchFamily="34" charset="0"/>
              </a:rPr>
              <a:t>D (Uninterruptible</a:t>
            </a:r>
          </a:p>
          <a:p>
            <a:r>
              <a:rPr lang="en-US" sz="1600" b="1" dirty="0">
                <a:solidFill>
                  <a:schemeClr val="bg2">
                    <a:lumMod val="10000"/>
                  </a:schemeClr>
                </a:solidFill>
                <a:latin typeface="Arial" panose="020B0604020202020204" pitchFamily="34" charset="0"/>
                <a:cs typeface="Arial" panose="020B0604020202020204" pitchFamily="34" charset="0"/>
              </a:rPr>
              <a:t> sleep)</a:t>
            </a:r>
          </a:p>
        </p:txBody>
      </p:sp>
    </p:spTree>
    <p:extLst>
      <p:ext uri="{BB962C8B-B14F-4D97-AF65-F5344CB8AC3E}">
        <p14:creationId xmlns:p14="http://schemas.microsoft.com/office/powerpoint/2010/main" val="332068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endParaRPr lang="en-US" sz="2800" b="1" dirty="0">
              <a:solidFill>
                <a:schemeClr val="bg1"/>
              </a:solidFill>
              <a:latin typeface="Consolas" panose="020B0609020204030204" pitchFamily="49" charset="0"/>
            </a:endParaRPr>
          </a:p>
        </p:txBody>
      </p:sp>
      <p:sp>
        <p:nvSpPr>
          <p:cNvPr id="1108" name="Rectangle 1107">
            <a:extLst>
              <a:ext uri="{FF2B5EF4-FFF2-40B4-BE49-F238E27FC236}">
                <a16:creationId xmlns:a16="http://schemas.microsoft.com/office/drawing/2014/main" id="{E46D24BE-DCD4-624F-27C5-A2855E17FFE2}"/>
              </a:ext>
            </a:extLst>
          </p:cNvPr>
          <p:cNvSpPr/>
          <p:nvPr/>
        </p:nvSpPr>
        <p:spPr>
          <a:xfrm>
            <a:off x="7024370" y="6082665"/>
            <a:ext cx="2047875" cy="465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DCF254-0865-F8F4-D8B9-B177E4E39459}"/>
              </a:ext>
            </a:extLst>
          </p:cNvPr>
          <p:cNvSpPr txBox="1"/>
          <p:nvPr/>
        </p:nvSpPr>
        <p:spPr>
          <a:xfrm>
            <a:off x="0" y="146959"/>
            <a:ext cx="7564855" cy="523220"/>
          </a:xfrm>
          <a:prstGeom prst="rect">
            <a:avLst/>
          </a:prstGeom>
          <a:noFill/>
        </p:spPr>
        <p:txBody>
          <a:bodyPr wrap="square">
            <a:spAutoFit/>
          </a:bodyPr>
          <a:lstStyle/>
          <a:p>
            <a:pPr algn="l"/>
            <a:r>
              <a:rPr lang="en-US" sz="2800" b="1" dirty="0">
                <a:solidFill>
                  <a:schemeClr val="bg1"/>
                </a:solidFill>
                <a:latin typeface="Consolas" panose="020B0609020204030204" pitchFamily="49" charset="0"/>
              </a:rPr>
              <a:t>How do I program a Process?</a:t>
            </a:r>
          </a:p>
        </p:txBody>
      </p:sp>
      <p:sp>
        <p:nvSpPr>
          <p:cNvPr id="10" name="TextBox 9">
            <a:extLst>
              <a:ext uri="{FF2B5EF4-FFF2-40B4-BE49-F238E27FC236}">
                <a16:creationId xmlns:a16="http://schemas.microsoft.com/office/drawing/2014/main" id="{2C2069F1-BFC1-82F8-54BC-58CAED70763A}"/>
              </a:ext>
            </a:extLst>
          </p:cNvPr>
          <p:cNvSpPr txBox="1"/>
          <p:nvPr/>
        </p:nvSpPr>
        <p:spPr>
          <a:xfrm>
            <a:off x="51135" y="854054"/>
            <a:ext cx="8509335" cy="707886"/>
          </a:xfrm>
          <a:prstGeom prst="rect">
            <a:avLst/>
          </a:prstGeom>
          <a:noFill/>
        </p:spPr>
        <p:txBody>
          <a:bodyPr wrap="square">
            <a:spAutoFit/>
          </a:bodyPr>
          <a:lstStyle/>
          <a:p>
            <a:pPr marL="342900" indent="-342900">
              <a:buFont typeface="Arial" panose="020B0604020202020204" pitchFamily="34" charset="0"/>
              <a:buChar char="•"/>
            </a:pPr>
            <a:r>
              <a:rPr lang="en-US" sz="2000" dirty="0"/>
              <a:t>In C, you can create </a:t>
            </a:r>
            <a:r>
              <a:rPr lang="en-US" sz="2000" b="1" dirty="0">
                <a:solidFill>
                  <a:srgbClr val="FF0000"/>
                </a:solidFill>
              </a:rPr>
              <a:t>a new </a:t>
            </a:r>
            <a:r>
              <a:rPr lang="en-US" sz="2000" dirty="0"/>
              <a:t>process with the </a:t>
            </a:r>
            <a:r>
              <a:rPr lang="en-US" sz="2000" b="1" dirty="0"/>
              <a:t>fork() </a:t>
            </a:r>
            <a:r>
              <a:rPr lang="en-US" sz="2000" dirty="0"/>
              <a:t>command;</a:t>
            </a:r>
          </a:p>
          <a:p>
            <a:pPr marL="342900" indent="-342900">
              <a:buFont typeface="Arial" panose="020B0604020202020204" pitchFamily="34" charset="0"/>
              <a:buChar char="•"/>
            </a:pPr>
            <a:endParaRPr lang="en-US" sz="2000" dirty="0"/>
          </a:p>
        </p:txBody>
      </p:sp>
      <p:sp>
        <p:nvSpPr>
          <p:cNvPr id="11" name="TextBox 10">
            <a:extLst>
              <a:ext uri="{FF2B5EF4-FFF2-40B4-BE49-F238E27FC236}">
                <a16:creationId xmlns:a16="http://schemas.microsoft.com/office/drawing/2014/main" id="{04C1277B-D0B0-645D-93AE-0078C8045B29}"/>
              </a:ext>
            </a:extLst>
          </p:cNvPr>
          <p:cNvSpPr txBox="1"/>
          <p:nvPr/>
        </p:nvSpPr>
        <p:spPr>
          <a:xfrm>
            <a:off x="-72192" y="919057"/>
            <a:ext cx="451185" cy="369332"/>
          </a:xfrm>
          <a:prstGeom prst="rect">
            <a:avLst/>
          </a:prstGeom>
          <a:noFill/>
        </p:spPr>
        <p:txBody>
          <a:bodyPr wrap="square">
            <a:spAutoFit/>
          </a:bodyPr>
          <a:lstStyle/>
          <a:p>
            <a:r>
              <a:rPr lang="en-US" sz="1800" dirty="0"/>
              <a:t>📌</a:t>
            </a:r>
          </a:p>
        </p:txBody>
      </p:sp>
      <p:pic>
        <p:nvPicPr>
          <p:cNvPr id="15" name="Picture 14">
            <a:extLst>
              <a:ext uri="{FF2B5EF4-FFF2-40B4-BE49-F238E27FC236}">
                <a16:creationId xmlns:a16="http://schemas.microsoft.com/office/drawing/2014/main" id="{9C3D8E93-E02F-E375-B494-26099E529B24}"/>
              </a:ext>
            </a:extLst>
          </p:cNvPr>
          <p:cNvPicPr>
            <a:picLocks noChangeAspect="1"/>
          </p:cNvPicPr>
          <p:nvPr/>
        </p:nvPicPr>
        <p:blipFill>
          <a:blip r:embed="rId3"/>
          <a:stretch>
            <a:fillRect/>
          </a:stretch>
        </p:blipFill>
        <p:spPr>
          <a:xfrm>
            <a:off x="748964" y="1288389"/>
            <a:ext cx="6815891" cy="5503403"/>
          </a:xfrm>
          <a:prstGeom prst="rect">
            <a:avLst/>
          </a:prstGeom>
        </p:spPr>
      </p:pic>
    </p:spTree>
    <p:extLst>
      <p:ext uri="{BB962C8B-B14F-4D97-AF65-F5344CB8AC3E}">
        <p14:creationId xmlns:p14="http://schemas.microsoft.com/office/powerpoint/2010/main" val="419590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8A1B96A-CB66-7DB6-24BA-F803BD449D71}"/>
              </a:ext>
            </a:extLst>
          </p:cNvPr>
          <p:cNvPicPr>
            <a:picLocks noChangeAspect="1"/>
          </p:cNvPicPr>
          <p:nvPr/>
        </p:nvPicPr>
        <p:blipFill>
          <a:blip r:embed="rId3"/>
          <a:stretch>
            <a:fillRect/>
          </a:stretch>
        </p:blipFill>
        <p:spPr>
          <a:xfrm>
            <a:off x="5369570" y="3731033"/>
            <a:ext cx="3712048" cy="2021585"/>
          </a:xfrm>
          <a:prstGeom prst="rect">
            <a:avLst/>
          </a:prstGeom>
        </p:spPr>
      </p:pic>
      <p:pic>
        <p:nvPicPr>
          <p:cNvPr id="12" name="Picture 11">
            <a:extLst>
              <a:ext uri="{FF2B5EF4-FFF2-40B4-BE49-F238E27FC236}">
                <a16:creationId xmlns:a16="http://schemas.microsoft.com/office/drawing/2014/main" id="{A59E3DA3-AD90-0538-55F6-52140835CD6F}"/>
              </a:ext>
            </a:extLst>
          </p:cNvPr>
          <p:cNvPicPr>
            <a:picLocks noChangeAspect="1"/>
          </p:cNvPicPr>
          <p:nvPr/>
        </p:nvPicPr>
        <p:blipFill>
          <a:blip r:embed="rId4"/>
          <a:stretch>
            <a:fillRect/>
          </a:stretch>
        </p:blipFill>
        <p:spPr>
          <a:xfrm>
            <a:off x="71754" y="1648922"/>
            <a:ext cx="5414646" cy="4198984"/>
          </a:xfrm>
          <a:prstGeom prst="rect">
            <a:avLst/>
          </a:prstGeom>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endParaRPr lang="en-US" sz="28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00DCF254-0865-F8F4-D8B9-B177E4E39459}"/>
              </a:ext>
            </a:extLst>
          </p:cNvPr>
          <p:cNvSpPr txBox="1"/>
          <p:nvPr/>
        </p:nvSpPr>
        <p:spPr>
          <a:xfrm>
            <a:off x="0" y="146959"/>
            <a:ext cx="7564855" cy="523220"/>
          </a:xfrm>
          <a:prstGeom prst="rect">
            <a:avLst/>
          </a:prstGeom>
          <a:noFill/>
        </p:spPr>
        <p:txBody>
          <a:bodyPr wrap="square">
            <a:spAutoFit/>
          </a:bodyPr>
          <a:lstStyle/>
          <a:p>
            <a:pPr algn="l"/>
            <a:r>
              <a:rPr lang="en-US" sz="2800" b="1" dirty="0">
                <a:solidFill>
                  <a:schemeClr val="bg1"/>
                </a:solidFill>
                <a:latin typeface="Consolas" panose="020B0609020204030204" pitchFamily="49" charset="0"/>
              </a:rPr>
              <a:t>Creating Processes in C</a:t>
            </a:r>
          </a:p>
        </p:txBody>
      </p:sp>
      <p:sp>
        <p:nvSpPr>
          <p:cNvPr id="9" name="TextBox 8">
            <a:extLst>
              <a:ext uri="{FF2B5EF4-FFF2-40B4-BE49-F238E27FC236}">
                <a16:creationId xmlns:a16="http://schemas.microsoft.com/office/drawing/2014/main" id="{ED492D04-F935-0032-2A1E-44E3F81B5B6A}"/>
              </a:ext>
            </a:extLst>
          </p:cNvPr>
          <p:cNvSpPr txBox="1"/>
          <p:nvPr/>
        </p:nvSpPr>
        <p:spPr>
          <a:xfrm>
            <a:off x="71754" y="880666"/>
            <a:ext cx="9144000" cy="1015663"/>
          </a:xfrm>
          <a:prstGeom prst="rect">
            <a:avLst/>
          </a:prstGeom>
          <a:noFill/>
        </p:spPr>
        <p:txBody>
          <a:bodyPr wrap="square">
            <a:spAutoFit/>
          </a:bodyPr>
          <a:lstStyle/>
          <a:p>
            <a:pPr marL="285750" indent="-285750">
              <a:buFont typeface="Arial" panose="020B0604020202020204" pitchFamily="34" charset="0"/>
              <a:buChar char="•"/>
            </a:pPr>
            <a:r>
              <a:rPr lang="en-US" sz="2000" dirty="0"/>
              <a:t>How </a:t>
            </a:r>
            <a:r>
              <a:rPr lang="en-US" sz="2000" b="1" dirty="0"/>
              <a:t>fork() </a:t>
            </a:r>
            <a:r>
              <a:rPr lang="en-US" sz="2000" dirty="0"/>
              <a:t>works : </a:t>
            </a:r>
            <a:r>
              <a:rPr kumimoji="0" lang="en-US" altLang="en-US" sz="2000" b="0" i="0" u="none" strike="noStrike" cap="none" normalizeH="0" baseline="0" dirty="0">
                <a:ln>
                  <a:noFill/>
                </a:ln>
                <a:solidFill>
                  <a:schemeClr val="tx1"/>
                </a:solidFill>
                <a:effectLst/>
              </a:rPr>
              <a:t>Creates a </a:t>
            </a:r>
            <a:r>
              <a:rPr kumimoji="0" lang="en-US" altLang="en-US" sz="2000" b="1" i="0" u="none" strike="noStrike" cap="none" normalizeH="0" baseline="0" dirty="0">
                <a:ln>
                  <a:noFill/>
                </a:ln>
                <a:solidFill>
                  <a:schemeClr val="tx1"/>
                </a:solidFill>
                <a:effectLst/>
              </a:rPr>
              <a:t>child process</a:t>
            </a:r>
            <a:r>
              <a:rPr kumimoji="0" lang="en-US" altLang="en-US" sz="2000" b="0" i="0" u="none" strike="noStrike" cap="none" normalizeH="0" baseline="0" dirty="0">
                <a:ln>
                  <a:noFill/>
                </a:ln>
                <a:solidFill>
                  <a:schemeClr val="tx1"/>
                </a:solidFill>
                <a:effectLst/>
              </a:rPr>
              <a:t> that is an </a:t>
            </a:r>
            <a:r>
              <a:rPr kumimoji="0" lang="en-US" altLang="en-US" sz="2000" b="1" i="0" u="none" strike="noStrike" cap="none" normalizeH="0" baseline="0" dirty="0">
                <a:ln>
                  <a:noFill/>
                </a:ln>
                <a:solidFill>
                  <a:schemeClr val="tx1"/>
                </a:solidFill>
                <a:effectLst/>
              </a:rPr>
              <a:t>exact copy</a:t>
            </a:r>
            <a:r>
              <a:rPr kumimoji="0" lang="en-US" altLang="en-US" sz="2000" b="0" i="0" u="none" strike="noStrike" cap="none" normalizeH="0" baseline="0" dirty="0">
                <a:ln>
                  <a:noFill/>
                </a:ln>
                <a:solidFill>
                  <a:schemeClr val="tx1"/>
                </a:solidFill>
                <a:effectLst/>
              </a:rPr>
              <a:t> of the </a:t>
            </a:r>
            <a:r>
              <a:rPr kumimoji="0" lang="en-US" altLang="en-US" sz="2000" b="1" i="0" u="none" strike="noStrike" cap="none" normalizeH="0" baseline="0" dirty="0">
                <a:ln>
                  <a:noFill/>
                </a:ln>
                <a:solidFill>
                  <a:schemeClr val="tx1"/>
                </a:solidFill>
                <a:effectLst/>
              </a:rPr>
              <a:t>parent</a:t>
            </a:r>
            <a:r>
              <a:rPr kumimoji="0" lang="en-US" altLang="en-US" sz="2000" b="0" i="0" u="none" strike="noStrike" cap="none" normalizeH="0" baseline="0" dirty="0">
                <a:ln>
                  <a:noFill/>
                </a:ln>
                <a:solidFill>
                  <a:schemeClr val="tx1"/>
                </a:solidFill>
                <a:effectLst/>
              </a:rPr>
              <a:t>.</a:t>
            </a:r>
          </a:p>
          <a:p>
            <a:pPr marL="285750" indent="-285750">
              <a:buFont typeface="Arial" panose="020B0604020202020204" pitchFamily="34" charset="0"/>
              <a:buChar char="•"/>
            </a:pPr>
            <a:endParaRPr lang="en-US" sz="2000" dirty="0"/>
          </a:p>
        </p:txBody>
      </p:sp>
      <p:sp>
        <p:nvSpPr>
          <p:cNvPr id="14" name="TextBox 13">
            <a:extLst>
              <a:ext uri="{FF2B5EF4-FFF2-40B4-BE49-F238E27FC236}">
                <a16:creationId xmlns:a16="http://schemas.microsoft.com/office/drawing/2014/main" id="{CC2D8325-3131-B7D9-F0E3-AC4DA9A0A7B0}"/>
              </a:ext>
            </a:extLst>
          </p:cNvPr>
          <p:cNvSpPr txBox="1"/>
          <p:nvPr/>
        </p:nvSpPr>
        <p:spPr>
          <a:xfrm>
            <a:off x="-28746" y="868445"/>
            <a:ext cx="476538" cy="400110"/>
          </a:xfrm>
          <a:prstGeom prst="rect">
            <a:avLst/>
          </a:prstGeom>
          <a:noFill/>
        </p:spPr>
        <p:txBody>
          <a:bodyPr wrap="square">
            <a:spAutoFit/>
          </a:bodyPr>
          <a:lstStyle/>
          <a:p>
            <a:r>
              <a:rPr lang="en-US" sz="2000" dirty="0"/>
              <a:t>📌</a:t>
            </a:r>
          </a:p>
        </p:txBody>
      </p:sp>
      <p:sp>
        <p:nvSpPr>
          <p:cNvPr id="17" name="Rectangle 6">
            <a:extLst>
              <a:ext uri="{FF2B5EF4-FFF2-40B4-BE49-F238E27FC236}">
                <a16:creationId xmlns:a16="http://schemas.microsoft.com/office/drawing/2014/main" id="{E414DB34-E196-6158-840F-EEF48B96BFD3}"/>
              </a:ext>
            </a:extLst>
          </p:cNvPr>
          <p:cNvSpPr>
            <a:spLocks noChangeArrowheads="1"/>
          </p:cNvSpPr>
          <p:nvPr/>
        </p:nvSpPr>
        <p:spPr bwMode="auto">
          <a:xfrm>
            <a:off x="492861" y="3705610"/>
            <a:ext cx="53091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lang="en-US" altLang="en-US" sz="2000" dirty="0"/>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lang="en-US" altLang="en-US" sz="2000" dirty="0"/>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p:txBody>
      </p:sp>
      <p:sp>
        <p:nvSpPr>
          <p:cNvPr id="25" name="TextBox 24">
            <a:extLst>
              <a:ext uri="{FF2B5EF4-FFF2-40B4-BE49-F238E27FC236}">
                <a16:creationId xmlns:a16="http://schemas.microsoft.com/office/drawing/2014/main" id="{FC64B842-563E-806B-88C6-789548EF4681}"/>
              </a:ext>
            </a:extLst>
          </p:cNvPr>
          <p:cNvSpPr txBox="1"/>
          <p:nvPr/>
        </p:nvSpPr>
        <p:spPr>
          <a:xfrm>
            <a:off x="1250850" y="6277859"/>
            <a:ext cx="7893150" cy="46166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en-US" sz="2400" b="1" i="0" dirty="0">
                <a:solidFill>
                  <a:srgbClr val="C00000"/>
                </a:solidFill>
                <a:effectLst/>
              </a:rPr>
              <a:t>!</a:t>
            </a:r>
            <a:r>
              <a:rPr lang="en-US" sz="2000" b="1" i="0" dirty="0">
                <a:solidFill>
                  <a:srgbClr val="C00000"/>
                </a:solidFill>
                <a:effectLst/>
              </a:rPr>
              <a:t> The C fork() function does not have any parameters !</a:t>
            </a:r>
            <a:endParaRPr kumimoji="0" lang="en-US" altLang="en-US" sz="2000" b="1" i="0" u="none" strike="noStrike" cap="none" normalizeH="0" baseline="0" dirty="0">
              <a:ln>
                <a:noFill/>
              </a:ln>
              <a:solidFill>
                <a:srgbClr val="C00000"/>
              </a:solidFill>
              <a:effectLst/>
            </a:endParaRPr>
          </a:p>
        </p:txBody>
      </p:sp>
      <p:sp>
        <p:nvSpPr>
          <p:cNvPr id="35" name="Arrow: Right 34">
            <a:extLst>
              <a:ext uri="{FF2B5EF4-FFF2-40B4-BE49-F238E27FC236}">
                <a16:creationId xmlns:a16="http://schemas.microsoft.com/office/drawing/2014/main" id="{171DA88E-E9F9-6752-3B82-672599E2905F}"/>
              </a:ext>
            </a:extLst>
          </p:cNvPr>
          <p:cNvSpPr/>
          <p:nvPr/>
        </p:nvSpPr>
        <p:spPr>
          <a:xfrm>
            <a:off x="4818399" y="2006787"/>
            <a:ext cx="1030150" cy="565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91536E3C-10D6-13E0-07F9-73914CEA173F}"/>
              </a:ext>
            </a:extLst>
          </p:cNvPr>
          <p:cNvPicPr>
            <a:picLocks noChangeAspect="1"/>
          </p:cNvPicPr>
          <p:nvPr/>
        </p:nvPicPr>
        <p:blipFill>
          <a:blip r:embed="rId5"/>
          <a:stretch>
            <a:fillRect/>
          </a:stretch>
        </p:blipFill>
        <p:spPr>
          <a:xfrm>
            <a:off x="6158955" y="1773176"/>
            <a:ext cx="2187995" cy="1086013"/>
          </a:xfrm>
          <a:prstGeom prst="rect">
            <a:avLst/>
          </a:prstGeom>
        </p:spPr>
      </p:pic>
      <p:sp>
        <p:nvSpPr>
          <p:cNvPr id="43" name="Rectangle 42">
            <a:extLst>
              <a:ext uri="{FF2B5EF4-FFF2-40B4-BE49-F238E27FC236}">
                <a16:creationId xmlns:a16="http://schemas.microsoft.com/office/drawing/2014/main" id="{4AB10056-5ACC-E64F-C926-DCFC45A184D6}"/>
              </a:ext>
            </a:extLst>
          </p:cNvPr>
          <p:cNvSpPr/>
          <p:nvPr/>
        </p:nvSpPr>
        <p:spPr>
          <a:xfrm>
            <a:off x="71754" y="1970690"/>
            <a:ext cx="1478961" cy="2699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726D53-F815-CCD1-ED59-ABDAED50B36C}"/>
              </a:ext>
            </a:extLst>
          </p:cNvPr>
          <p:cNvSpPr txBox="1"/>
          <p:nvPr/>
        </p:nvSpPr>
        <p:spPr>
          <a:xfrm>
            <a:off x="5996860" y="5663240"/>
            <a:ext cx="902811" cy="369332"/>
          </a:xfrm>
          <a:prstGeom prst="rect">
            <a:avLst/>
          </a:prstGeom>
          <a:noFill/>
        </p:spPr>
        <p:txBody>
          <a:bodyPr wrap="none" rtlCol="0">
            <a:spAutoFit/>
          </a:bodyPr>
          <a:lstStyle/>
          <a:p>
            <a:r>
              <a:rPr lang="en-US" b="1" dirty="0">
                <a:solidFill>
                  <a:schemeClr val="bg2">
                    <a:lumMod val="10000"/>
                  </a:schemeClr>
                </a:solidFill>
                <a:latin typeface="Arial" panose="020B0604020202020204" pitchFamily="34" charset="0"/>
                <a:cs typeface="Arial" panose="020B0604020202020204" pitchFamily="34" charset="0"/>
              </a:rPr>
              <a:t>Parent</a:t>
            </a:r>
          </a:p>
        </p:txBody>
      </p:sp>
      <p:sp>
        <p:nvSpPr>
          <p:cNvPr id="5" name="TextBox 4">
            <a:extLst>
              <a:ext uri="{FF2B5EF4-FFF2-40B4-BE49-F238E27FC236}">
                <a16:creationId xmlns:a16="http://schemas.microsoft.com/office/drawing/2014/main" id="{DB37F062-DDED-A82C-9766-5227C8D548E5}"/>
              </a:ext>
            </a:extLst>
          </p:cNvPr>
          <p:cNvSpPr txBox="1"/>
          <p:nvPr/>
        </p:nvSpPr>
        <p:spPr>
          <a:xfrm>
            <a:off x="7789629" y="5663240"/>
            <a:ext cx="4668252" cy="369332"/>
          </a:xfrm>
          <a:prstGeom prst="rect">
            <a:avLst/>
          </a:prstGeom>
          <a:noFill/>
        </p:spPr>
        <p:txBody>
          <a:bodyPr wrap="square">
            <a:spAutoFit/>
          </a:bodyPr>
          <a:lstStyle/>
          <a:p>
            <a:r>
              <a:rPr lang="en-US" b="1" dirty="0">
                <a:solidFill>
                  <a:schemeClr val="bg2">
                    <a:lumMod val="10000"/>
                  </a:schemeClr>
                </a:solidFill>
                <a:latin typeface="Arial" panose="020B0604020202020204" pitchFamily="34" charset="0"/>
                <a:cs typeface="Arial" panose="020B0604020202020204" pitchFamily="34" charset="0"/>
              </a:rPr>
              <a:t>Child</a:t>
            </a:r>
          </a:p>
        </p:txBody>
      </p:sp>
      <p:sp>
        <p:nvSpPr>
          <p:cNvPr id="8" name="Rectangle 7">
            <a:extLst>
              <a:ext uri="{FF2B5EF4-FFF2-40B4-BE49-F238E27FC236}">
                <a16:creationId xmlns:a16="http://schemas.microsoft.com/office/drawing/2014/main" id="{D678AE40-CC15-6A91-425A-00106581EF66}"/>
              </a:ext>
            </a:extLst>
          </p:cNvPr>
          <p:cNvSpPr/>
          <p:nvPr/>
        </p:nvSpPr>
        <p:spPr>
          <a:xfrm>
            <a:off x="5534528" y="3561348"/>
            <a:ext cx="3465095" cy="2634916"/>
          </a:xfrm>
          <a:prstGeom prst="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FF17BD92-7E2F-E5F2-04D2-7D3D3185F0BB}"/>
              </a:ext>
            </a:extLst>
          </p:cNvPr>
          <p:cNvSpPr/>
          <p:nvPr/>
        </p:nvSpPr>
        <p:spPr>
          <a:xfrm>
            <a:off x="4818399" y="3841491"/>
            <a:ext cx="1030150" cy="565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38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54F14F-9A67-78E0-3402-3000CFD94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15" y="890337"/>
            <a:ext cx="5967663" cy="596766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endParaRPr lang="en-US" sz="28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00DCF254-0865-F8F4-D8B9-B177E4E39459}"/>
              </a:ext>
            </a:extLst>
          </p:cNvPr>
          <p:cNvSpPr txBox="1"/>
          <p:nvPr/>
        </p:nvSpPr>
        <p:spPr>
          <a:xfrm>
            <a:off x="0" y="146959"/>
            <a:ext cx="7564855" cy="523220"/>
          </a:xfrm>
          <a:prstGeom prst="rect">
            <a:avLst/>
          </a:prstGeom>
          <a:noFill/>
        </p:spPr>
        <p:txBody>
          <a:bodyPr wrap="square">
            <a:spAutoFit/>
          </a:bodyPr>
          <a:lstStyle/>
          <a:p>
            <a:pPr algn="l"/>
            <a:r>
              <a:rPr lang="en-US" sz="2800" b="1" dirty="0">
                <a:solidFill>
                  <a:schemeClr val="bg1"/>
                </a:solidFill>
                <a:latin typeface="Consolas" panose="020B0609020204030204" pitchFamily="49" charset="0"/>
              </a:rPr>
              <a:t>Creating Processes in C</a:t>
            </a:r>
          </a:p>
        </p:txBody>
      </p:sp>
      <p:sp>
        <p:nvSpPr>
          <p:cNvPr id="26" name="TextBox 25">
            <a:extLst>
              <a:ext uri="{FF2B5EF4-FFF2-40B4-BE49-F238E27FC236}">
                <a16:creationId xmlns:a16="http://schemas.microsoft.com/office/drawing/2014/main" id="{0C53584C-0029-2A9E-5255-2F0A11763121}"/>
              </a:ext>
            </a:extLst>
          </p:cNvPr>
          <p:cNvSpPr txBox="1"/>
          <p:nvPr/>
        </p:nvSpPr>
        <p:spPr>
          <a:xfrm>
            <a:off x="2911642" y="4776595"/>
            <a:ext cx="628650" cy="369332"/>
          </a:xfrm>
          <a:prstGeom prst="rect">
            <a:avLst/>
          </a:prstGeom>
          <a:noFill/>
        </p:spPr>
        <p:txBody>
          <a:bodyPr wrap="square">
            <a:spAutoFit/>
          </a:bodyPr>
          <a:lstStyle/>
          <a:p>
            <a:r>
              <a:rPr lang="en-US" sz="1800" dirty="0"/>
              <a:t>📌</a:t>
            </a:r>
          </a:p>
        </p:txBody>
      </p:sp>
    </p:spTree>
    <p:extLst>
      <p:ext uri="{BB962C8B-B14F-4D97-AF65-F5344CB8AC3E}">
        <p14:creationId xmlns:p14="http://schemas.microsoft.com/office/powerpoint/2010/main" val="3828307281"/>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cfacbe-31ad-493b-8038-696ca31d2afe}" enabled="1" method="Privileged" siteId="{763b2760-45c5-46d3-883e-29705bba49b7}" contentBits="0" removed="0"/>
</clbl:labelList>
</file>

<file path=docProps/app.xml><?xml version="1.0" encoding="utf-8"?>
<Properties xmlns="http://schemas.openxmlformats.org/officeDocument/2006/extended-properties" xmlns:vt="http://schemas.openxmlformats.org/officeDocument/2006/docPropsVTypes">
  <Template/>
  <TotalTime>0</TotalTime>
  <Words>3041</Words>
  <Application>Microsoft Office PowerPoint</Application>
  <PresentationFormat>On-screen Show (4:3)</PresentationFormat>
  <Paragraphs>316</Paragraphs>
  <Slides>17</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__Source_Sans_Pro_2fe30b</vt:lpstr>
      <vt:lpstr>Arial</vt:lpstr>
      <vt:lpstr>Calibri</vt:lpstr>
      <vt:lpstr>Cambria</vt:lpstr>
      <vt:lpstr>Consolas</vt:lpstr>
      <vt:lpstr>Courier New</vt:lpstr>
      <vt:lpstr>HelveticaNeue</vt:lpstr>
      <vt:lpstr>Lato</vt:lpstr>
      <vt:lpstr>Mulish</vt:lpstr>
      <vt:lpstr>Oswald Regular</vt:lpstr>
      <vt:lpstr>Wingdings</vt:lpstr>
      <vt:lpstr>WordVisiCarriageReturn_MSFontService</vt:lpstr>
      <vt:lpstr>Slide cu continut text</vt:lpstr>
      <vt:lpstr>Processes in C – Lab.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Diana Horincar</cp:lastModifiedBy>
  <cp:revision>588</cp:revision>
  <dcterms:created xsi:type="dcterms:W3CDTF">2021-11-02T13:21:59Z</dcterms:created>
  <dcterms:modified xsi:type="dcterms:W3CDTF">2025-05-18T06:08:03Z</dcterms:modified>
</cp:coreProperties>
</file>